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4" r:id="rId6"/>
    <p:sldId id="260" r:id="rId7"/>
    <p:sldId id="265" r:id="rId8"/>
    <p:sldId id="261" r:id="rId9"/>
    <p:sldId id="266"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9"/>
  </p:normalViewPr>
  <p:slideViewPr>
    <p:cSldViewPr snapToGrid="0" snapToObjects="1">
      <p:cViewPr varScale="1">
        <p:scale>
          <a:sx n="86" d="100"/>
          <a:sy n="86" d="100"/>
        </p:scale>
        <p:origin x="-666"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0B73-74AF-7843-9598-5AF12A0823EA}" type="datetimeFigureOut">
              <a:rPr lang="en-US" smtClean="0"/>
              <a:pPr/>
              <a:t>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B50972-3CED-B247-A171-BDFBA3D8635E}" type="slidenum">
              <a:rPr lang="en-US" smtClean="0"/>
              <a:pPr/>
              <a:t>‹#›</a:t>
            </a:fld>
            <a:endParaRPr lang="en-US"/>
          </a:p>
        </p:txBody>
      </p:sp>
    </p:spTree>
    <p:extLst>
      <p:ext uri="{BB962C8B-B14F-4D97-AF65-F5344CB8AC3E}">
        <p14:creationId xmlns:p14="http://schemas.microsoft.com/office/powerpoint/2010/main" xmlns="" val="3728438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B50972-3CED-B247-A171-BDFBA3D8635E}" type="slidenum">
              <a:rPr lang="en-US" smtClean="0"/>
              <a:pPr/>
              <a:t>8</a:t>
            </a:fld>
            <a:endParaRPr lang="en-US"/>
          </a:p>
        </p:txBody>
      </p:sp>
    </p:spTree>
    <p:extLst>
      <p:ext uri="{BB962C8B-B14F-4D97-AF65-F5344CB8AC3E}">
        <p14:creationId xmlns:p14="http://schemas.microsoft.com/office/powerpoint/2010/main" xmlns="" val="2947379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8E26D-84F7-FC4A-B802-D2DDB7ECC7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A1FD5615-52D8-9D41-8CF8-20B27D25DE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6965F9C-E0D3-4644-B732-5ADACE822302}"/>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5" name="Footer Placeholder 4">
            <a:extLst>
              <a:ext uri="{FF2B5EF4-FFF2-40B4-BE49-F238E27FC236}">
                <a16:creationId xmlns:a16="http://schemas.microsoft.com/office/drawing/2014/main" xmlns="" id="{161D91E1-5F57-C146-AD26-19FB0AB60C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32BD40C-71B6-3F48-A3B9-6BE7F9F8258E}"/>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657516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1E5F4B-140E-6144-BD1A-1D24A00D50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145EF5F-2F55-6F45-BC2A-73E39BFC4FB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5DA918B-B251-1F45-9918-043350B6FE09}"/>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5" name="Footer Placeholder 4">
            <a:extLst>
              <a:ext uri="{FF2B5EF4-FFF2-40B4-BE49-F238E27FC236}">
                <a16:creationId xmlns:a16="http://schemas.microsoft.com/office/drawing/2014/main" xmlns="" id="{3173CE3E-3F5B-814C-ADED-0185CB7163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F882B19-D564-1243-BA6C-519D7664B71B}"/>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4289706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CBD78C-D30B-4845-8B08-2C7385B80A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F865AC44-C535-0C45-9FDD-09F812C4B8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6BD4A5EE-DB57-4B47-B3BC-91974E62279E}"/>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5" name="Footer Placeholder 4">
            <a:extLst>
              <a:ext uri="{FF2B5EF4-FFF2-40B4-BE49-F238E27FC236}">
                <a16:creationId xmlns:a16="http://schemas.microsoft.com/office/drawing/2014/main" xmlns="" id="{7DC55375-1385-044C-B3EB-92ADB8611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7005295-0069-924E-A0FF-AFB5CED161CF}"/>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1392858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DDE53B-396D-C843-974B-CF8F6AD6E7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4765EBC-A274-4648-AE8B-B486379312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9C40A04-0970-BF47-8362-983E4F2928B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4784D88-4033-3048-A4E5-7D07DB0D18FB}"/>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6" name="Footer Placeholder 5">
            <a:extLst>
              <a:ext uri="{FF2B5EF4-FFF2-40B4-BE49-F238E27FC236}">
                <a16:creationId xmlns:a16="http://schemas.microsoft.com/office/drawing/2014/main" xmlns="" id="{CD07CB2E-A54F-0B49-827A-584A7C307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FF67330-10D4-A246-93EA-B64C7146E59E}"/>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394244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2B6E76-013C-0E43-86CA-1958B147AF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AC2B7E6-C6C1-4E4A-A2DD-21F2D45D8A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BF4450E4-A6D3-EA45-A3A1-185C2656135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70A4C935-8EA9-BC4B-AA7F-CE10F165E2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9C67A65-D697-D04A-9D35-4A047C2A621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F02E9C9-090B-4242-B07D-A9FB7E784F78}"/>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8" name="Footer Placeholder 7">
            <a:extLst>
              <a:ext uri="{FF2B5EF4-FFF2-40B4-BE49-F238E27FC236}">
                <a16:creationId xmlns:a16="http://schemas.microsoft.com/office/drawing/2014/main" xmlns="" id="{A6BB34F7-710D-1445-BBFF-707D82B9FA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88E34D5-6E1B-7041-917B-542FA2B82159}"/>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358541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5A5A62-7B7A-A74C-ABF0-B5420F8652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F6C28CB-328C-A240-9F42-8D09DC151527}"/>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4" name="Footer Placeholder 3">
            <a:extLst>
              <a:ext uri="{FF2B5EF4-FFF2-40B4-BE49-F238E27FC236}">
                <a16:creationId xmlns:a16="http://schemas.microsoft.com/office/drawing/2014/main" xmlns="" id="{F11352EC-D2DB-1243-8EA1-9AFCF1AF3C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EF7198D-9F63-6C48-A3A9-7D1BA382226F}"/>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286454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AA049F-440F-8F46-9508-AAE1542F034F}"/>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3" name="Footer Placeholder 2">
            <a:extLst>
              <a:ext uri="{FF2B5EF4-FFF2-40B4-BE49-F238E27FC236}">
                <a16:creationId xmlns:a16="http://schemas.microsoft.com/office/drawing/2014/main" xmlns="" id="{E3E24FB3-66A6-4443-B98E-1699B529B8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09A8A8B2-1D37-514C-B44C-E0647F052F05}"/>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738437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5D2433-BAB1-614E-9E81-3FECF99DF1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E743C09A-5EEC-E349-A069-FD61CE8DF2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D7D00145-1E4D-4E4B-84EF-F4521A5E4F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1B267C40-778A-9F49-A418-62FD6C376DBD}"/>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6" name="Footer Placeholder 5">
            <a:extLst>
              <a:ext uri="{FF2B5EF4-FFF2-40B4-BE49-F238E27FC236}">
                <a16:creationId xmlns:a16="http://schemas.microsoft.com/office/drawing/2014/main" xmlns="" id="{0320016A-C853-F540-8A03-5073AB0BCB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DDA24D5-6F9C-9D40-BE06-2B95B7A18614}"/>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1430497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2C6C77-3DDC-5F4E-9D32-DD6974E0E3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597BA16C-C77A-3B4E-A591-59A1E67072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71736D01-7586-D74F-92C1-C9238F9C5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5F5ECA1-C9F6-0E4D-8484-64A438857875}"/>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6" name="Footer Placeholder 5">
            <a:extLst>
              <a:ext uri="{FF2B5EF4-FFF2-40B4-BE49-F238E27FC236}">
                <a16:creationId xmlns:a16="http://schemas.microsoft.com/office/drawing/2014/main" xmlns="" id="{EEB52A34-6BF2-0B4C-8D7C-7380211782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CA11CD7-0772-F746-833C-5F514ABBF423}"/>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2732528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13A204-44FF-D841-BAB3-C547316806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5063899-83B8-AF44-9F57-DDAE05BC700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7DE7507-9B8E-5749-A78D-DB962B1670BD}"/>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5" name="Footer Placeholder 4">
            <a:extLst>
              <a:ext uri="{FF2B5EF4-FFF2-40B4-BE49-F238E27FC236}">
                <a16:creationId xmlns:a16="http://schemas.microsoft.com/office/drawing/2014/main" xmlns="" id="{1E16A1F3-6BB5-FE46-A3DA-134D99BC4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B96BD25-C65C-CD4F-86D2-8528B6A37764}"/>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2143240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9715918-2B6D-2143-963D-A647E4F3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B9FFED69-B562-104D-8392-9C39FC0724B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1244B0C-0B9E-1046-B2CE-094F60F0CF50}"/>
              </a:ext>
            </a:extLst>
          </p:cNvPr>
          <p:cNvSpPr>
            <a:spLocks noGrp="1"/>
          </p:cNvSpPr>
          <p:nvPr>
            <p:ph type="dt" sz="half" idx="10"/>
          </p:nvPr>
        </p:nvSpPr>
        <p:spPr/>
        <p:txBody>
          <a:bodyPr/>
          <a:lstStyle/>
          <a:p>
            <a:fld id="{FBC55DBE-B1A6-5141-9449-491F56D168F0}" type="datetimeFigureOut">
              <a:rPr lang="en-US" smtClean="0"/>
              <a:pPr/>
              <a:t>2/8/2019</a:t>
            </a:fld>
            <a:endParaRPr lang="en-US"/>
          </a:p>
        </p:txBody>
      </p:sp>
      <p:sp>
        <p:nvSpPr>
          <p:cNvPr id="5" name="Footer Placeholder 4">
            <a:extLst>
              <a:ext uri="{FF2B5EF4-FFF2-40B4-BE49-F238E27FC236}">
                <a16:creationId xmlns:a16="http://schemas.microsoft.com/office/drawing/2014/main" xmlns="" id="{C8B78772-554F-274B-95BD-554143D9C3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4B5357D-6A11-7F42-902B-2E1D8F48B5D1}"/>
              </a:ext>
            </a:extLst>
          </p:cNvPr>
          <p:cNvSpPr>
            <a:spLocks noGrp="1"/>
          </p:cNvSpPr>
          <p:nvPr>
            <p:ph type="sldNum" sz="quarter" idx="12"/>
          </p:nvPr>
        </p:nvSpPr>
        <p:spPr/>
        <p:txBody>
          <a:body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1495732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0CC8AAE-638F-CC4F-A1DF-266A780575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1CF9747-5187-BF41-817F-BD74E87272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95779D9-E7D6-A34A-A4EB-8F9FE6A87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C55DBE-B1A6-5141-9449-491F56D168F0}" type="datetimeFigureOut">
              <a:rPr lang="en-US" smtClean="0"/>
              <a:pPr/>
              <a:t>2/8/2019</a:t>
            </a:fld>
            <a:endParaRPr lang="en-US"/>
          </a:p>
        </p:txBody>
      </p:sp>
      <p:sp>
        <p:nvSpPr>
          <p:cNvPr id="5" name="Footer Placeholder 4">
            <a:extLst>
              <a:ext uri="{FF2B5EF4-FFF2-40B4-BE49-F238E27FC236}">
                <a16:creationId xmlns:a16="http://schemas.microsoft.com/office/drawing/2014/main" xmlns="" id="{B35973B6-D2E4-934B-8053-C9236F17D9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84992C03-E061-3046-B9AC-47E76CEE5D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F9385-7A5A-7F48-9B25-5E934DB6B3F9}" type="slidenum">
              <a:rPr lang="en-US" smtClean="0"/>
              <a:pPr/>
              <a:t>‹#›</a:t>
            </a:fld>
            <a:endParaRPr lang="en-US"/>
          </a:p>
        </p:txBody>
      </p:sp>
    </p:spTree>
    <p:extLst>
      <p:ext uri="{BB962C8B-B14F-4D97-AF65-F5344CB8AC3E}">
        <p14:creationId xmlns:p14="http://schemas.microsoft.com/office/powerpoint/2010/main" xmlns="" val="1949131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mike.nellis@strath.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966165-1C48-2043-BFFD-D55F89C57C9D}"/>
              </a:ext>
            </a:extLst>
          </p:cNvPr>
          <p:cNvSpPr>
            <a:spLocks noGrp="1"/>
          </p:cNvSpPr>
          <p:nvPr>
            <p:ph type="ctrTitle"/>
          </p:nvPr>
        </p:nvSpPr>
        <p:spPr>
          <a:xfrm>
            <a:off x="1524000" y="505326"/>
            <a:ext cx="9144000" cy="3004637"/>
          </a:xfrm>
        </p:spPr>
        <p:txBody>
          <a:bodyPr>
            <a:normAutofit fontScale="90000"/>
          </a:bodyPr>
          <a:lstStyle/>
          <a:p>
            <a:pPr algn="l"/>
            <a:r>
              <a:rPr lang="en-US" sz="4900" b="1" dirty="0"/>
              <a:t>Against E-</a:t>
            </a:r>
            <a:r>
              <a:rPr lang="en-US" sz="4900" b="1" dirty="0" err="1"/>
              <a:t>Carceration</a:t>
            </a:r>
            <a:r>
              <a:rPr lang="en-US" sz="4900" b="1" dirty="0"/>
              <a:t>?</a:t>
            </a:r>
            <a:br>
              <a:rPr lang="en-US" sz="4900" b="1" dirty="0"/>
            </a:br>
            <a:r>
              <a:rPr lang="en-US" sz="3200" b="1" dirty="0"/>
              <a:t>Electronically Monitoring Offenders and</a:t>
            </a:r>
            <a:br>
              <a:rPr lang="en-US" sz="3200" b="1" dirty="0"/>
            </a:br>
            <a:r>
              <a:rPr lang="en-US" sz="3200" b="1" dirty="0"/>
              <a:t>“Place-Making Practices” </a:t>
            </a:r>
            <a:br>
              <a:rPr lang="en-US" sz="3200" b="1" dirty="0"/>
            </a:br>
            <a:r>
              <a:rPr lang="en-US" sz="3200" b="1" dirty="0"/>
              <a:t> </a:t>
            </a:r>
            <a:br>
              <a:rPr lang="en-US" sz="3200" b="1" dirty="0"/>
            </a:br>
            <a:r>
              <a:rPr lang="en-US" sz="2200" b="1" dirty="0"/>
              <a:t>Mike </a:t>
            </a:r>
            <a:r>
              <a:rPr lang="en-US" sz="2200" b="1" dirty="0" err="1"/>
              <a:t>Nellis</a:t>
            </a:r>
            <a:r>
              <a:rPr lang="en-US" sz="2200" b="1" dirty="0"/>
              <a:t> – University of Strathclyde </a:t>
            </a:r>
            <a:r>
              <a:rPr lang="en-US" dirty="0"/>
              <a:t/>
            </a:r>
            <a:br>
              <a:rPr lang="en-US" dirty="0"/>
            </a:br>
            <a:r>
              <a:rPr lang="en-US" dirty="0"/>
              <a:t> </a:t>
            </a:r>
          </a:p>
        </p:txBody>
      </p:sp>
      <p:sp>
        <p:nvSpPr>
          <p:cNvPr id="3" name="Subtitle 2">
            <a:extLst>
              <a:ext uri="{FF2B5EF4-FFF2-40B4-BE49-F238E27FC236}">
                <a16:creationId xmlns:a16="http://schemas.microsoft.com/office/drawing/2014/main" xmlns="" id="{A40AC754-38A2-F042-807F-F6EB2F3FA801}"/>
              </a:ext>
            </a:extLst>
          </p:cNvPr>
          <p:cNvSpPr>
            <a:spLocks noGrp="1"/>
          </p:cNvSpPr>
          <p:nvPr>
            <p:ph type="subTitle" idx="1"/>
          </p:nvPr>
        </p:nvSpPr>
        <p:spPr/>
        <p:txBody>
          <a:bodyPr/>
          <a:lstStyle/>
          <a:p>
            <a:pPr algn="r"/>
            <a:r>
              <a:rPr lang="en-US" dirty="0"/>
              <a:t> </a:t>
            </a:r>
          </a:p>
        </p:txBody>
      </p:sp>
      <p:pic>
        <p:nvPicPr>
          <p:cNvPr id="7" name="Picture 6">
            <a:extLst>
              <a:ext uri="{FF2B5EF4-FFF2-40B4-BE49-F238E27FC236}">
                <a16:creationId xmlns:a16="http://schemas.microsoft.com/office/drawing/2014/main" xmlns="" id="{BE568187-F371-1B4D-8D56-ECA783397D01}"/>
              </a:ext>
            </a:extLst>
          </p:cNvPr>
          <p:cNvPicPr>
            <a:picLocks noChangeAspect="1"/>
          </p:cNvPicPr>
          <p:nvPr/>
        </p:nvPicPr>
        <p:blipFill>
          <a:blip r:embed="rId2"/>
          <a:stretch>
            <a:fillRect/>
          </a:stretch>
        </p:blipFill>
        <p:spPr>
          <a:xfrm>
            <a:off x="7796464" y="173038"/>
            <a:ext cx="3765884" cy="3429000"/>
          </a:xfrm>
          <a:prstGeom prst="rect">
            <a:avLst/>
          </a:prstGeom>
        </p:spPr>
      </p:pic>
      <p:pic>
        <p:nvPicPr>
          <p:cNvPr id="9" name="Picture 8">
            <a:extLst>
              <a:ext uri="{FF2B5EF4-FFF2-40B4-BE49-F238E27FC236}">
                <a16:creationId xmlns:a16="http://schemas.microsoft.com/office/drawing/2014/main" xmlns="" id="{418D31A5-07FD-0842-B7FB-2BAB841872B7}"/>
              </a:ext>
            </a:extLst>
          </p:cNvPr>
          <p:cNvPicPr>
            <a:picLocks noChangeAspect="1"/>
          </p:cNvPicPr>
          <p:nvPr/>
        </p:nvPicPr>
        <p:blipFill>
          <a:blip r:embed="rId3"/>
          <a:stretch>
            <a:fillRect/>
          </a:stretch>
        </p:blipFill>
        <p:spPr>
          <a:xfrm>
            <a:off x="8133347" y="4025900"/>
            <a:ext cx="3289300" cy="2463800"/>
          </a:xfrm>
          <a:prstGeom prst="rect">
            <a:avLst/>
          </a:prstGeom>
        </p:spPr>
      </p:pic>
      <p:pic>
        <p:nvPicPr>
          <p:cNvPr id="11" name="Picture 10">
            <a:extLst>
              <a:ext uri="{FF2B5EF4-FFF2-40B4-BE49-F238E27FC236}">
                <a16:creationId xmlns:a16="http://schemas.microsoft.com/office/drawing/2014/main" xmlns="" id="{D66D7929-DB54-F24F-B7A1-2DFFCD112758}"/>
              </a:ext>
            </a:extLst>
          </p:cNvPr>
          <p:cNvPicPr>
            <a:picLocks noChangeAspect="1"/>
          </p:cNvPicPr>
          <p:nvPr/>
        </p:nvPicPr>
        <p:blipFill>
          <a:blip r:embed="rId4"/>
          <a:stretch>
            <a:fillRect/>
          </a:stretch>
        </p:blipFill>
        <p:spPr>
          <a:xfrm>
            <a:off x="1183105" y="3253122"/>
            <a:ext cx="5205665" cy="2967204"/>
          </a:xfrm>
          <a:prstGeom prst="rect">
            <a:avLst/>
          </a:prstGeom>
        </p:spPr>
      </p:pic>
    </p:spTree>
    <p:extLst>
      <p:ext uri="{BB962C8B-B14F-4D97-AF65-F5344CB8AC3E}">
        <p14:creationId xmlns:p14="http://schemas.microsoft.com/office/powerpoint/2010/main" xmlns="" val="3105158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71BAB0-45EF-124B-B735-4C91419A22E8}"/>
              </a:ext>
            </a:extLst>
          </p:cNvPr>
          <p:cNvSpPr>
            <a:spLocks noGrp="1"/>
          </p:cNvSpPr>
          <p:nvPr>
            <p:ph type="title"/>
          </p:nvPr>
        </p:nvSpPr>
        <p:spPr/>
        <p:txBody>
          <a:bodyPr/>
          <a:lstStyle/>
          <a:p>
            <a:pPr algn="ctr"/>
            <a:r>
              <a:rPr lang="en-US" b="1" dirty="0"/>
              <a:t>What is E-</a:t>
            </a:r>
            <a:r>
              <a:rPr lang="en-US" b="1" dirty="0" err="1"/>
              <a:t>Carceration</a:t>
            </a:r>
            <a:r>
              <a:rPr lang="en-US" b="1" dirty="0"/>
              <a:t>?  </a:t>
            </a:r>
          </a:p>
        </p:txBody>
      </p:sp>
      <p:sp>
        <p:nvSpPr>
          <p:cNvPr id="3" name="Content Placeholder 2">
            <a:extLst>
              <a:ext uri="{FF2B5EF4-FFF2-40B4-BE49-F238E27FC236}">
                <a16:creationId xmlns:a16="http://schemas.microsoft.com/office/drawing/2014/main" xmlns="" id="{E9698F7F-927C-654E-880B-493991841073}"/>
              </a:ext>
            </a:extLst>
          </p:cNvPr>
          <p:cNvSpPr>
            <a:spLocks noGrp="1"/>
          </p:cNvSpPr>
          <p:nvPr>
            <p:ph idx="1"/>
          </p:nvPr>
        </p:nvSpPr>
        <p:spPr/>
        <p:txBody>
          <a:bodyPr/>
          <a:lstStyle/>
          <a:p>
            <a:r>
              <a:rPr lang="en-US" dirty="0"/>
              <a:t>An analytical/polemical term for the use of EM technologies to confine and enclose offenders and (increasingly) some categories immigrant/asylum seeker in manifestly oppressive ways. </a:t>
            </a:r>
          </a:p>
          <a:p>
            <a:r>
              <a:rPr lang="en-US" dirty="0"/>
              <a:t>Of recent American origin -  where EM home detention originated 40 years ago, the usual policy aim being to create “prison-like” environments, more cheaply, in the “community” (Home as “virtual prison” or  “</a:t>
            </a:r>
            <a:r>
              <a:rPr lang="en-US" dirty="0" err="1"/>
              <a:t>jailspace</a:t>
            </a:r>
            <a:r>
              <a:rPr lang="en-US" dirty="0"/>
              <a:t>”, tracking as “walking prisons”)</a:t>
            </a:r>
          </a:p>
          <a:p>
            <a:r>
              <a:rPr lang="en-US" dirty="0"/>
              <a:t>“Challenging E-</a:t>
            </a:r>
            <a:r>
              <a:rPr lang="en-US" dirty="0" err="1"/>
              <a:t>Carceration</a:t>
            </a:r>
            <a:r>
              <a:rPr lang="en-US" dirty="0"/>
              <a:t>” – activist James Kilgore’s Soros-funded campaign against EM-use in the USA, aligned with the “No Digital Prisons” campaign and underpinned by penal abolitionism.   </a:t>
            </a:r>
          </a:p>
        </p:txBody>
      </p:sp>
    </p:spTree>
    <p:extLst>
      <p:ext uri="{BB962C8B-B14F-4D97-AF65-F5344CB8AC3E}">
        <p14:creationId xmlns:p14="http://schemas.microsoft.com/office/powerpoint/2010/main" xmlns="" val="159595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ABC4FC-BEA5-9742-B695-5DF078FDE012}"/>
              </a:ext>
            </a:extLst>
          </p:cNvPr>
          <p:cNvSpPr>
            <a:spLocks noGrp="1"/>
          </p:cNvSpPr>
          <p:nvPr>
            <p:ph type="title"/>
          </p:nvPr>
        </p:nvSpPr>
        <p:spPr/>
        <p:txBody>
          <a:bodyPr/>
          <a:lstStyle/>
          <a:p>
            <a:pPr algn="ctr"/>
            <a:r>
              <a:rPr lang="en-US" b="1" dirty="0"/>
              <a:t>EM – Some Propositions</a:t>
            </a:r>
          </a:p>
        </p:txBody>
      </p:sp>
      <p:sp>
        <p:nvSpPr>
          <p:cNvPr id="3" name="Content Placeholder 2">
            <a:extLst>
              <a:ext uri="{FF2B5EF4-FFF2-40B4-BE49-F238E27FC236}">
                <a16:creationId xmlns:a16="http://schemas.microsoft.com/office/drawing/2014/main" xmlns="" id="{201E3003-11A2-B349-B457-7AF67EE54F01}"/>
              </a:ext>
            </a:extLst>
          </p:cNvPr>
          <p:cNvSpPr>
            <a:spLocks noGrp="1"/>
          </p:cNvSpPr>
          <p:nvPr>
            <p:ph idx="1"/>
          </p:nvPr>
        </p:nvSpPr>
        <p:spPr>
          <a:xfrm>
            <a:off x="838200" y="1825624"/>
            <a:ext cx="10515600" cy="4719555"/>
          </a:xfrm>
        </p:spPr>
        <p:txBody>
          <a:bodyPr>
            <a:normAutofit fontScale="77500" lnSpcReduction="20000"/>
          </a:bodyPr>
          <a:lstStyle/>
          <a:p>
            <a:r>
              <a:rPr lang="en-US" dirty="0"/>
              <a:t>EM exists in 40* countries and continues to expand (slowly and haphazardly) because of “proven penal utility” AND the normalization of digital governance (and of tracking, tracing and pinpointing in everyday life). </a:t>
            </a:r>
            <a:r>
              <a:rPr lang="en-US" dirty="0" err="1"/>
              <a:t>Technocultural</a:t>
            </a:r>
            <a:r>
              <a:rPr lang="en-US" dirty="0"/>
              <a:t> factors outweigh penal utility. </a:t>
            </a:r>
          </a:p>
          <a:p>
            <a:r>
              <a:rPr lang="en-US" dirty="0"/>
              <a:t>EM’s “conditions of possibility” lie in the global  ICT infrastructure, it customizes prevailing/ever-changing networks of real-time connectivity for penal purposes (punitive, protective and “rehabilitative”). EM tech is not static, “upgrades” likely.</a:t>
            </a:r>
          </a:p>
          <a:p>
            <a:r>
              <a:rPr lang="en-US" dirty="0"/>
              <a:t>EM is commercially-driven only in the sense “that digitization of everything” is where profit lies. Is it the influence of a “commercial corrections complex” vs the logic of “surveillance capitalism”, or both?  </a:t>
            </a:r>
          </a:p>
          <a:p>
            <a:r>
              <a:rPr lang="en-US" dirty="0"/>
              <a:t>EM is, generically, a form of “coercive connectivity” – in which judicial and penal agents authorize the gathering of location-data (and </a:t>
            </a:r>
            <a:r>
              <a:rPr lang="en-US" i="1" dirty="0"/>
              <a:t>maybe</a:t>
            </a:r>
            <a:r>
              <a:rPr lang="en-US" dirty="0"/>
              <a:t> what can be inferred from such data) in order to enforce spatial and temporal restrictions on defendants/offenders (claimed as proxies for reducing reoffending) </a:t>
            </a:r>
          </a:p>
          <a:p>
            <a:r>
              <a:rPr lang="en-US" dirty="0"/>
              <a:t>EM can obviously be “carceral” but is not “carceral” by definition (in the polemical sense): the restrictiveness/intensity of the regimes it can be used to create are the outcome of political choices, not inherent in the tech itself (</a:t>
            </a:r>
            <a:r>
              <a:rPr lang="en-US" dirty="0" err="1"/>
              <a:t>tho</a:t>
            </a:r>
            <a:r>
              <a:rPr lang="en-US" dirty="0"/>
              <a:t>’ tech is never  neutral!)  Europe (even Britain!) made different choices to the USA.        </a:t>
            </a:r>
          </a:p>
        </p:txBody>
      </p:sp>
    </p:spTree>
    <p:extLst>
      <p:ext uri="{BB962C8B-B14F-4D97-AF65-F5344CB8AC3E}">
        <p14:creationId xmlns:p14="http://schemas.microsoft.com/office/powerpoint/2010/main" xmlns="" val="3755540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xmlns="" id="{96A417E0-6602-2248-8E60-8E2174E05E09}"/>
              </a:ext>
            </a:extLst>
          </p:cNvPr>
          <p:cNvSpPr>
            <a:spLocks noGrp="1"/>
          </p:cNvSpPr>
          <p:nvPr>
            <p:ph type="title"/>
          </p:nvPr>
        </p:nvSpPr>
        <p:spPr/>
        <p:txBody>
          <a:bodyPr/>
          <a:lstStyle/>
          <a:p>
            <a:pPr algn="ctr"/>
            <a:r>
              <a:rPr lang="en-US" b="1" dirty="0"/>
              <a:t>Discipline, Control and Net-thinning</a:t>
            </a:r>
            <a:r>
              <a:rPr lang="en-US" dirty="0"/>
              <a:t/>
            </a:r>
            <a:br>
              <a:rPr lang="en-US" dirty="0"/>
            </a:br>
            <a:r>
              <a:rPr lang="en-US" sz="2800" dirty="0"/>
              <a:t>(and Normativity)</a:t>
            </a:r>
          </a:p>
        </p:txBody>
      </p:sp>
      <p:sp>
        <p:nvSpPr>
          <p:cNvPr id="10" name="Content Placeholder 9">
            <a:extLst>
              <a:ext uri="{FF2B5EF4-FFF2-40B4-BE49-F238E27FC236}">
                <a16:creationId xmlns:a16="http://schemas.microsoft.com/office/drawing/2014/main" xmlns="" id="{D4078DD3-B75A-C245-9958-9D32C4B2E7F9}"/>
              </a:ext>
            </a:extLst>
          </p:cNvPr>
          <p:cNvSpPr>
            <a:spLocks noGrp="1"/>
          </p:cNvSpPr>
          <p:nvPr>
            <p:ph sz="half" idx="1"/>
          </p:nvPr>
        </p:nvSpPr>
        <p:spPr>
          <a:xfrm>
            <a:off x="838200" y="1825624"/>
            <a:ext cx="5181600" cy="4647365"/>
          </a:xfrm>
        </p:spPr>
        <p:txBody>
          <a:bodyPr>
            <a:normAutofit fontScale="70000" lnSpcReduction="20000"/>
          </a:bodyPr>
          <a:lstStyle/>
          <a:p>
            <a:r>
              <a:rPr lang="en-US" dirty="0"/>
              <a:t>Foucault (historically)– “the carceral” entails </a:t>
            </a:r>
            <a:r>
              <a:rPr lang="en-US" dirty="0">
                <a:solidFill>
                  <a:srgbClr val="FF0000"/>
                </a:solidFill>
              </a:rPr>
              <a:t>enclosure</a:t>
            </a:r>
            <a:r>
              <a:rPr lang="en-US" dirty="0"/>
              <a:t>: all forms of the </a:t>
            </a:r>
            <a:r>
              <a:rPr lang="en-US" dirty="0">
                <a:solidFill>
                  <a:srgbClr val="0070C0"/>
                </a:solidFill>
              </a:rPr>
              <a:t>carceral</a:t>
            </a:r>
            <a:r>
              <a:rPr lang="en-US" dirty="0"/>
              <a:t> entail </a:t>
            </a:r>
            <a:r>
              <a:rPr lang="en-US" dirty="0">
                <a:solidFill>
                  <a:schemeClr val="accent6">
                    <a:lumMod val="75000"/>
                  </a:schemeClr>
                </a:solidFill>
              </a:rPr>
              <a:t>discipline</a:t>
            </a:r>
            <a:r>
              <a:rPr lang="en-US" dirty="0"/>
              <a:t> but not all emerging  forms of discipline are primarily carceral.</a:t>
            </a:r>
          </a:p>
          <a:p>
            <a:r>
              <a:rPr lang="en-US" dirty="0"/>
              <a:t>Deleuze – emerging forms of </a:t>
            </a:r>
            <a:r>
              <a:rPr lang="en-US" dirty="0">
                <a:solidFill>
                  <a:srgbClr val="FF0000"/>
                </a:solidFill>
              </a:rPr>
              <a:t>control</a:t>
            </a:r>
            <a:r>
              <a:rPr lang="en-US" dirty="0"/>
              <a:t> (based on information-processing) are not about enclosure and not  disciplinary in the Foucauldian sense.  </a:t>
            </a:r>
            <a:r>
              <a:rPr lang="en-US" dirty="0" err="1">
                <a:solidFill>
                  <a:schemeClr val="accent6">
                    <a:lumMod val="75000"/>
                  </a:schemeClr>
                </a:solidFill>
              </a:rPr>
              <a:t>Moulding</a:t>
            </a:r>
            <a:r>
              <a:rPr lang="en-US" dirty="0"/>
              <a:t> vs </a:t>
            </a:r>
            <a:r>
              <a:rPr lang="en-US" dirty="0">
                <a:solidFill>
                  <a:srgbClr val="FF0000"/>
                </a:solidFill>
              </a:rPr>
              <a:t>modulation</a:t>
            </a:r>
            <a:r>
              <a:rPr lang="en-US" dirty="0"/>
              <a:t>.</a:t>
            </a:r>
          </a:p>
          <a:p>
            <a:r>
              <a:rPr lang="en-US" dirty="0"/>
              <a:t>EM regimes  </a:t>
            </a:r>
            <a:r>
              <a:rPr lang="en-US" u="sng" dirty="0"/>
              <a:t>can be either</a:t>
            </a:r>
            <a:r>
              <a:rPr lang="en-US" dirty="0"/>
              <a:t>, or </a:t>
            </a:r>
            <a:r>
              <a:rPr lang="en-US" b="1" dirty="0"/>
              <a:t>hybrids</a:t>
            </a:r>
            <a:r>
              <a:rPr lang="en-US" dirty="0"/>
              <a:t> of both and can create much more varied spatial experiences and forms of subjectification than imprisonment can.</a:t>
            </a:r>
          </a:p>
          <a:p>
            <a:r>
              <a:rPr lang="en-US" dirty="0"/>
              <a:t>“Carceral mobilities” (akin to Stan Cohen’s “net-thinning”?) clearly exist but have to be internally differentiated and normatively appraised as penal strategies against the excess of locks, bolts and bars (“cages”)   </a:t>
            </a:r>
          </a:p>
          <a:p>
            <a:r>
              <a:rPr lang="en-US" dirty="0"/>
              <a:t> </a:t>
            </a:r>
          </a:p>
        </p:txBody>
      </p:sp>
      <p:pic>
        <p:nvPicPr>
          <p:cNvPr id="3" name="Content Placeholder 2">
            <a:extLst>
              <a:ext uri="{FF2B5EF4-FFF2-40B4-BE49-F238E27FC236}">
                <a16:creationId xmlns:a16="http://schemas.microsoft.com/office/drawing/2014/main" xmlns="" id="{7135D46B-C634-C54C-A018-D1AE8BA9C316}"/>
              </a:ext>
            </a:extLst>
          </p:cNvPr>
          <p:cNvPicPr>
            <a:picLocks noGrp="1" noChangeAspect="1"/>
          </p:cNvPicPr>
          <p:nvPr>
            <p:ph sz="half" idx="2"/>
          </p:nvPr>
        </p:nvPicPr>
        <p:blipFill>
          <a:blip r:embed="rId2"/>
          <a:stretch>
            <a:fillRect/>
          </a:stretch>
        </p:blipFill>
        <p:spPr>
          <a:xfrm>
            <a:off x="7072907" y="1825625"/>
            <a:ext cx="3380185" cy="4351338"/>
          </a:xfrm>
        </p:spPr>
      </p:pic>
    </p:spTree>
    <p:extLst>
      <p:ext uri="{BB962C8B-B14F-4D97-AF65-F5344CB8AC3E}">
        <p14:creationId xmlns:p14="http://schemas.microsoft.com/office/powerpoint/2010/main" xmlns="" val="11313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B0462F0D-2136-914E-98BA-F5B3F951AA32}"/>
              </a:ext>
            </a:extLst>
          </p:cNvPr>
          <p:cNvSpPr>
            <a:spLocks noGrp="1"/>
          </p:cNvSpPr>
          <p:nvPr>
            <p:ph type="title"/>
          </p:nvPr>
        </p:nvSpPr>
        <p:spPr/>
        <p:txBody>
          <a:bodyPr/>
          <a:lstStyle/>
          <a:p>
            <a:pPr algn="ctr"/>
            <a:r>
              <a:rPr lang="en-US" b="1" dirty="0"/>
              <a:t>James Kilgore’s Picture of “E-</a:t>
            </a:r>
            <a:r>
              <a:rPr lang="en-US" b="1" dirty="0" err="1"/>
              <a:t>Carceration</a:t>
            </a:r>
            <a:r>
              <a:rPr lang="en-US" b="1" dirty="0"/>
              <a:t>”</a:t>
            </a:r>
            <a:br>
              <a:rPr lang="en-US" b="1" dirty="0"/>
            </a:br>
            <a:r>
              <a:rPr lang="en-US" sz="2800" dirty="0"/>
              <a:t>(“shackles” are an extension of “cages”) </a:t>
            </a:r>
          </a:p>
        </p:txBody>
      </p:sp>
      <p:sp>
        <p:nvSpPr>
          <p:cNvPr id="6" name="Text Placeholder 5">
            <a:extLst>
              <a:ext uri="{FF2B5EF4-FFF2-40B4-BE49-F238E27FC236}">
                <a16:creationId xmlns:a16="http://schemas.microsoft.com/office/drawing/2014/main" xmlns="" id="{653918B1-D32C-B047-B822-2429A373EF31}"/>
              </a:ext>
            </a:extLst>
          </p:cNvPr>
          <p:cNvSpPr>
            <a:spLocks noGrp="1"/>
          </p:cNvSpPr>
          <p:nvPr>
            <p:ph type="body" idx="1"/>
          </p:nvPr>
        </p:nvSpPr>
        <p:spPr/>
        <p:txBody>
          <a:bodyPr/>
          <a:lstStyle/>
          <a:p>
            <a:r>
              <a:rPr lang="en-US" dirty="0"/>
              <a:t>E-</a:t>
            </a:r>
            <a:r>
              <a:rPr lang="en-US" dirty="0" err="1"/>
              <a:t>Carceration</a:t>
            </a:r>
            <a:r>
              <a:rPr lang="en-US" dirty="0"/>
              <a:t> is real  ……… </a:t>
            </a:r>
          </a:p>
        </p:txBody>
      </p:sp>
      <p:sp>
        <p:nvSpPr>
          <p:cNvPr id="3" name="Content Placeholder 2">
            <a:extLst>
              <a:ext uri="{FF2B5EF4-FFF2-40B4-BE49-F238E27FC236}">
                <a16:creationId xmlns:a16="http://schemas.microsoft.com/office/drawing/2014/main" xmlns="" id="{20ACF412-811D-2C45-8F19-8475357E44DA}"/>
              </a:ext>
            </a:extLst>
          </p:cNvPr>
          <p:cNvSpPr>
            <a:spLocks noGrp="1"/>
          </p:cNvSpPr>
          <p:nvPr>
            <p:ph sz="half" idx="2"/>
          </p:nvPr>
        </p:nvSpPr>
        <p:spPr>
          <a:xfrm>
            <a:off x="839788" y="2505074"/>
            <a:ext cx="5157787" cy="4184483"/>
          </a:xfrm>
        </p:spPr>
        <p:txBody>
          <a:bodyPr>
            <a:normAutofit fontScale="70000" lnSpcReduction="20000"/>
          </a:bodyPr>
          <a:lstStyle/>
          <a:p>
            <a:r>
              <a:rPr lang="en-US" dirty="0"/>
              <a:t>Post-imprisonment GPS tracking is used to enforce home confinement and monitor “authorized absences” (for work, family business).</a:t>
            </a:r>
          </a:p>
          <a:p>
            <a:r>
              <a:rPr lang="en-US" dirty="0"/>
              <a:t> Authorized  absences can be denied or delayed</a:t>
            </a:r>
          </a:p>
          <a:p>
            <a:r>
              <a:rPr lang="en-US" dirty="0"/>
              <a:t>Obedience, not discipline, is the aim (sovereign power?) </a:t>
            </a:r>
          </a:p>
          <a:p>
            <a:r>
              <a:rPr lang="en-US" dirty="0"/>
              <a:t>Monitoring deliberately impedes re-integration  </a:t>
            </a:r>
          </a:p>
          <a:p>
            <a:r>
              <a:rPr lang="en-US" dirty="0"/>
              <a:t>Periodic re-imprisonments for minor violations</a:t>
            </a:r>
          </a:p>
          <a:p>
            <a:r>
              <a:rPr lang="en-US" dirty="0"/>
              <a:t>Subjectively experienced  as abjection   </a:t>
            </a:r>
          </a:p>
          <a:p>
            <a:r>
              <a:rPr lang="en-US" dirty="0">
                <a:solidFill>
                  <a:srgbClr val="FF0000"/>
                </a:solidFill>
              </a:rPr>
              <a:t>This is more immobility enforcement than mobility monitoring. </a:t>
            </a:r>
          </a:p>
        </p:txBody>
      </p:sp>
      <p:sp>
        <p:nvSpPr>
          <p:cNvPr id="7" name="Text Placeholder 6">
            <a:extLst>
              <a:ext uri="{FF2B5EF4-FFF2-40B4-BE49-F238E27FC236}">
                <a16:creationId xmlns:a16="http://schemas.microsoft.com/office/drawing/2014/main" xmlns="" id="{9C16B130-30DC-2946-91FA-BF3D012535E1}"/>
              </a:ext>
            </a:extLst>
          </p:cNvPr>
          <p:cNvSpPr>
            <a:spLocks noGrp="1"/>
          </p:cNvSpPr>
          <p:nvPr>
            <p:ph type="body" sz="quarter" idx="3"/>
          </p:nvPr>
        </p:nvSpPr>
        <p:spPr/>
        <p:txBody>
          <a:bodyPr/>
          <a:lstStyle/>
          <a:p>
            <a:r>
              <a:rPr lang="en-US" dirty="0"/>
              <a:t>“THE VOICE OF THE MONITORED” </a:t>
            </a:r>
          </a:p>
        </p:txBody>
      </p:sp>
      <p:sp>
        <p:nvSpPr>
          <p:cNvPr id="8" name="Content Placeholder 7">
            <a:extLst>
              <a:ext uri="{FF2B5EF4-FFF2-40B4-BE49-F238E27FC236}">
                <a16:creationId xmlns:a16="http://schemas.microsoft.com/office/drawing/2014/main" xmlns="" id="{4D5171A4-24C3-DC49-8B74-76C31058B95A}"/>
              </a:ext>
            </a:extLst>
          </p:cNvPr>
          <p:cNvSpPr>
            <a:spLocks noGrp="1"/>
          </p:cNvSpPr>
          <p:nvPr>
            <p:ph sz="quarter" idx="4"/>
          </p:nvPr>
        </p:nvSpPr>
        <p:spPr>
          <a:xfrm>
            <a:off x="6172200" y="2505074"/>
            <a:ext cx="5183188" cy="4040105"/>
          </a:xfrm>
        </p:spPr>
        <p:txBody>
          <a:bodyPr>
            <a:normAutofit fontScale="70000" lnSpcReduction="20000"/>
          </a:bodyPr>
          <a:lstStyle/>
          <a:p>
            <a:pPr marL="0" indent="0">
              <a:buNone/>
            </a:pPr>
            <a:r>
              <a:rPr lang="en-GB" dirty="0">
                <a:solidFill>
                  <a:srgbClr val="0070C0"/>
                </a:solidFill>
              </a:rPr>
              <a:t>The mother of a monitored adult son:</a:t>
            </a:r>
          </a:p>
          <a:p>
            <a:endParaRPr lang="en-GB" dirty="0"/>
          </a:p>
          <a:p>
            <a:r>
              <a:rPr lang="en-GB" sz="3400" dirty="0"/>
              <a:t>“Under his current situation, he must have permission to carry out basic tasks  for everyday living and going to the grocery store and visiting the doctor. Even when he requests movement for everyday activities like a haircut, they frequently take several days to respond. Last year they refuse  to  let him leave the house  to be with family on Thanksgiving and Christmas …. He also cannot visit anyone unless he has permission”.  </a:t>
            </a:r>
            <a:endParaRPr lang="en-US" sz="3400" dirty="0"/>
          </a:p>
        </p:txBody>
      </p:sp>
    </p:spTree>
    <p:extLst>
      <p:ext uri="{BB962C8B-B14F-4D97-AF65-F5344CB8AC3E}">
        <p14:creationId xmlns:p14="http://schemas.microsoft.com/office/powerpoint/2010/main" xmlns="" val="930308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37D10171-832F-1F43-8C7E-54776D264517}"/>
              </a:ext>
            </a:extLst>
          </p:cNvPr>
          <p:cNvSpPr>
            <a:spLocks noGrp="1"/>
          </p:cNvSpPr>
          <p:nvPr>
            <p:ph type="title"/>
          </p:nvPr>
        </p:nvSpPr>
        <p:spPr/>
        <p:txBody>
          <a:bodyPr/>
          <a:lstStyle/>
          <a:p>
            <a:pPr algn="ctr"/>
            <a:r>
              <a:rPr lang="en-US" b="1" dirty="0"/>
              <a:t>GPS Tracking Regimes Vary</a:t>
            </a:r>
            <a:r>
              <a:rPr lang="en-US" dirty="0"/>
              <a:t/>
            </a:r>
            <a:br>
              <a:rPr lang="en-US" dirty="0"/>
            </a:br>
            <a:r>
              <a:rPr lang="en-US" sz="2000" dirty="0"/>
              <a:t>(all require wearing of networked devices, GPS signals and </a:t>
            </a:r>
            <a:br>
              <a:rPr lang="en-US" sz="2000" dirty="0"/>
            </a:br>
            <a:r>
              <a:rPr lang="en-US" sz="2000" dirty="0"/>
              <a:t>viable mobile phone networks to upload data)</a:t>
            </a:r>
          </a:p>
        </p:txBody>
      </p:sp>
      <p:sp>
        <p:nvSpPr>
          <p:cNvPr id="5" name="Content Placeholder 4">
            <a:extLst>
              <a:ext uri="{FF2B5EF4-FFF2-40B4-BE49-F238E27FC236}">
                <a16:creationId xmlns:a16="http://schemas.microsoft.com/office/drawing/2014/main" xmlns="" id="{3C2B5C6B-370D-8540-82C7-D0C92E0D8E30}"/>
              </a:ext>
            </a:extLst>
          </p:cNvPr>
          <p:cNvSpPr>
            <a:spLocks noGrp="1"/>
          </p:cNvSpPr>
          <p:nvPr>
            <p:ph sz="half" idx="1"/>
          </p:nvPr>
        </p:nvSpPr>
        <p:spPr>
          <a:xfrm>
            <a:off x="838200" y="1825625"/>
            <a:ext cx="5181600" cy="4659396"/>
          </a:xfrm>
        </p:spPr>
        <p:txBody>
          <a:bodyPr>
            <a:normAutofit fontScale="70000" lnSpcReduction="20000"/>
          </a:bodyPr>
          <a:lstStyle/>
          <a:p>
            <a:r>
              <a:rPr lang="en-US" dirty="0"/>
              <a:t>Incessant, real-time or retrospective monitoring of trails</a:t>
            </a:r>
          </a:p>
          <a:p>
            <a:r>
              <a:rPr lang="en-US" dirty="0"/>
              <a:t>Residence Restrictions (away from schools, parks </a:t>
            </a:r>
            <a:r>
              <a:rPr lang="en-US" dirty="0" err="1"/>
              <a:t>etc</a:t>
            </a:r>
            <a:r>
              <a:rPr lang="en-US" dirty="0"/>
              <a:t>) </a:t>
            </a:r>
          </a:p>
          <a:p>
            <a:r>
              <a:rPr lang="en-US" dirty="0"/>
              <a:t>Exclusion zones (to protect victims)</a:t>
            </a:r>
          </a:p>
          <a:p>
            <a:r>
              <a:rPr lang="en-US" dirty="0"/>
              <a:t>Inclusion zones (larger than home)</a:t>
            </a:r>
          </a:p>
          <a:p>
            <a:r>
              <a:rPr lang="en-US" dirty="0"/>
              <a:t>Curfew requirements (to charge device batteries)</a:t>
            </a:r>
          </a:p>
          <a:p>
            <a:r>
              <a:rPr lang="en-US" dirty="0"/>
              <a:t>Algorithmic analysis of movement patterns (= virtual, telematic control)</a:t>
            </a:r>
          </a:p>
          <a:p>
            <a:r>
              <a:rPr lang="en-US" u="sng" dirty="0">
                <a:solidFill>
                  <a:srgbClr val="0070C0"/>
                </a:solidFill>
              </a:rPr>
              <a:t>This </a:t>
            </a:r>
            <a:r>
              <a:rPr lang="en-US" b="1" u="sng" dirty="0">
                <a:solidFill>
                  <a:srgbClr val="0070C0"/>
                </a:solidFill>
              </a:rPr>
              <a:t>materially</a:t>
            </a:r>
            <a:r>
              <a:rPr lang="en-US" u="sng" dirty="0">
                <a:solidFill>
                  <a:srgbClr val="0070C0"/>
                </a:solidFill>
              </a:rPr>
              <a:t> shapes experience of locality</a:t>
            </a:r>
            <a:r>
              <a:rPr lang="en-US" dirty="0">
                <a:solidFill>
                  <a:srgbClr val="0070C0"/>
                </a:solidFill>
              </a:rPr>
              <a:t>.</a:t>
            </a:r>
          </a:p>
          <a:p>
            <a:r>
              <a:rPr lang="en-US" dirty="0"/>
              <a:t>But how? Control is EM’s rationale  but must it be cruel, punitive or oppressive?</a:t>
            </a:r>
          </a:p>
          <a:p>
            <a:r>
              <a:rPr lang="en-US" dirty="0"/>
              <a:t>What do offenders, victims and communities want? </a:t>
            </a:r>
            <a:r>
              <a:rPr lang="en-US" dirty="0">
                <a:solidFill>
                  <a:srgbClr val="FF0000"/>
                </a:solidFill>
              </a:rPr>
              <a:t>Whose voices get to  shape the way EM tech  is used?</a:t>
            </a:r>
            <a:r>
              <a:rPr lang="en-US" dirty="0"/>
              <a:t>      </a:t>
            </a:r>
          </a:p>
        </p:txBody>
      </p:sp>
      <p:sp>
        <p:nvSpPr>
          <p:cNvPr id="6" name="Content Placeholder 5">
            <a:extLst>
              <a:ext uri="{FF2B5EF4-FFF2-40B4-BE49-F238E27FC236}">
                <a16:creationId xmlns:a16="http://schemas.microsoft.com/office/drawing/2014/main" xmlns="" id="{44AFEBE9-A73A-0D4E-9A27-5120C9463604}"/>
              </a:ext>
            </a:extLst>
          </p:cNvPr>
          <p:cNvSpPr>
            <a:spLocks noGrp="1"/>
          </p:cNvSpPr>
          <p:nvPr>
            <p:ph sz="half" idx="2"/>
          </p:nvPr>
        </p:nvSpPr>
        <p:spPr/>
        <p:txBody>
          <a:bodyPr>
            <a:normAutofit fontScale="70000" lnSpcReduction="20000"/>
          </a:bodyPr>
          <a:lstStyle/>
          <a:p>
            <a:pPr marL="0" indent="0">
              <a:buNone/>
            </a:pPr>
            <a:r>
              <a:rPr lang="en-GB" dirty="0">
                <a:solidFill>
                  <a:srgbClr val="0070C0"/>
                </a:solidFill>
              </a:rPr>
              <a:t>(</a:t>
            </a:r>
            <a:r>
              <a:rPr lang="en-GB" dirty="0" err="1">
                <a:solidFill>
                  <a:srgbClr val="0070C0"/>
                </a:solidFill>
              </a:rPr>
              <a:t>Shklovski</a:t>
            </a:r>
            <a:r>
              <a:rPr lang="en-GB" dirty="0">
                <a:solidFill>
                  <a:srgbClr val="0070C0"/>
                </a:solidFill>
              </a:rPr>
              <a:t> et al (2009) on monitored sex offenders:  </a:t>
            </a:r>
          </a:p>
          <a:p>
            <a:r>
              <a:rPr lang="en-GB" dirty="0"/>
              <a:t>“Expecting to be constantly visible to  their parole officers, they adopted routines and limited patterns of motion in an attempt to make their GPS traces legible and somewhat predictable to discourage accusations of parole violation. Reflecting on the importance of routine, one sex offender suggested: </a:t>
            </a:r>
            <a:r>
              <a:rPr lang="en-GB" i="1" dirty="0"/>
              <a:t>“They [parole officers]  know your patterns and they track you, and they know when you’re out of your pattern.  … it puts suspicion into them”. “</a:t>
            </a:r>
          </a:p>
          <a:p>
            <a:endParaRPr lang="en-GB" i="1" dirty="0"/>
          </a:p>
          <a:p>
            <a:r>
              <a:rPr lang="en-GB" i="1" dirty="0"/>
              <a:t>T</a:t>
            </a:r>
            <a:r>
              <a:rPr lang="en-GB" b="1" i="1" dirty="0"/>
              <a:t>he “voice of the monitored” is not consistent ……..   </a:t>
            </a:r>
            <a:r>
              <a:rPr lang="en-GB" b="1" dirty="0"/>
              <a:t> </a:t>
            </a:r>
          </a:p>
          <a:p>
            <a:endParaRPr lang="en-US" dirty="0"/>
          </a:p>
        </p:txBody>
      </p:sp>
    </p:spTree>
    <p:extLst>
      <p:ext uri="{BB962C8B-B14F-4D97-AF65-F5344CB8AC3E}">
        <p14:creationId xmlns:p14="http://schemas.microsoft.com/office/powerpoint/2010/main" xmlns="" val="194207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B6671-23CF-E14D-BECA-CFD9301A6D88}"/>
              </a:ext>
            </a:extLst>
          </p:cNvPr>
          <p:cNvSpPr>
            <a:spLocks noGrp="1"/>
          </p:cNvSpPr>
          <p:nvPr>
            <p:ph type="title"/>
          </p:nvPr>
        </p:nvSpPr>
        <p:spPr/>
        <p:txBody>
          <a:bodyPr/>
          <a:lstStyle/>
          <a:p>
            <a:r>
              <a:rPr lang="en-US" b="1" dirty="0"/>
              <a:t>Voices from the English GPS Tracking Pilots 2017-18 </a:t>
            </a:r>
          </a:p>
        </p:txBody>
      </p:sp>
      <p:sp>
        <p:nvSpPr>
          <p:cNvPr id="3" name="Content Placeholder 2">
            <a:extLst>
              <a:ext uri="{FF2B5EF4-FFF2-40B4-BE49-F238E27FC236}">
                <a16:creationId xmlns:a16="http://schemas.microsoft.com/office/drawing/2014/main" xmlns="" id="{2F6F86F9-99FE-DA4C-BB98-9190B5F28237}"/>
              </a:ext>
            </a:extLst>
          </p:cNvPr>
          <p:cNvSpPr>
            <a:spLocks noGrp="1"/>
          </p:cNvSpPr>
          <p:nvPr>
            <p:ph sz="half" idx="1"/>
          </p:nvPr>
        </p:nvSpPr>
        <p:spPr/>
        <p:txBody>
          <a:bodyPr>
            <a:normAutofit fontScale="77500" lnSpcReduction="20000"/>
          </a:bodyPr>
          <a:lstStyle/>
          <a:p>
            <a:r>
              <a:rPr lang="en-GB" dirty="0"/>
              <a:t>“Whenever I’m released (from custody) the Police are on me.  They’re now leaving me alone because they can see I’m not up to anything if they wanted”.</a:t>
            </a:r>
          </a:p>
          <a:p>
            <a:r>
              <a:rPr lang="en-GB" dirty="0"/>
              <a:t>“The GPS tag has kept me on track” (keeping to a routine)   </a:t>
            </a:r>
          </a:p>
          <a:p>
            <a:r>
              <a:rPr lang="en-GB" dirty="0"/>
              <a:t>“It’s given me an excuse not to get involved” (with negative peers/criminality)</a:t>
            </a:r>
          </a:p>
          <a:p>
            <a:r>
              <a:rPr lang="en-GB" dirty="0"/>
              <a:t>“It helped me show my family that I had really changed this time”. </a:t>
            </a:r>
          </a:p>
          <a:p>
            <a:r>
              <a:rPr lang="en-GB" dirty="0"/>
              <a:t>“My Offender Manager  allowed me to go home rather than an Approved Premises (hostel)   because of the GPS tag”</a:t>
            </a:r>
            <a:endParaRPr lang="en-US" dirty="0"/>
          </a:p>
        </p:txBody>
      </p:sp>
      <p:sp>
        <p:nvSpPr>
          <p:cNvPr id="4" name="Content Placeholder 3">
            <a:extLst>
              <a:ext uri="{FF2B5EF4-FFF2-40B4-BE49-F238E27FC236}">
                <a16:creationId xmlns:a16="http://schemas.microsoft.com/office/drawing/2014/main" xmlns="" id="{CBCD4775-0410-FA4A-A418-718A80FE47F4}"/>
              </a:ext>
            </a:extLst>
          </p:cNvPr>
          <p:cNvSpPr>
            <a:spLocks noGrp="1"/>
          </p:cNvSpPr>
          <p:nvPr>
            <p:ph sz="half" idx="2"/>
          </p:nvPr>
        </p:nvSpPr>
        <p:spPr/>
        <p:txBody>
          <a:bodyPr>
            <a:normAutofit fontScale="77500" lnSpcReduction="20000"/>
          </a:bodyPr>
          <a:lstStyle/>
          <a:p>
            <a:r>
              <a:rPr lang="en-GB" dirty="0"/>
              <a:t>It’s the fact that you can continue to provide support for the people that you care for and you – you can still work, you can still be around, you can still be a brother, a friend, you can still be a dad. You can still be all those things whilst on GPS that you can’t if you’re in custody.</a:t>
            </a:r>
          </a:p>
          <a:p>
            <a:endParaRPr lang="en-GB" dirty="0"/>
          </a:p>
          <a:p>
            <a:r>
              <a:rPr lang="en-GB" i="1" dirty="0">
                <a:solidFill>
                  <a:srgbClr val="0070C0"/>
                </a:solidFill>
              </a:rPr>
              <a:t>This is not “e-</a:t>
            </a:r>
            <a:r>
              <a:rPr lang="en-GB" i="1" dirty="0" err="1">
                <a:solidFill>
                  <a:srgbClr val="0070C0"/>
                </a:solidFill>
              </a:rPr>
              <a:t>carceration</a:t>
            </a:r>
            <a:r>
              <a:rPr lang="en-GB" i="1" dirty="0">
                <a:solidFill>
                  <a:srgbClr val="0070C0"/>
                </a:solidFill>
              </a:rPr>
              <a:t>” as James Kilgore experiences  it in the USA - which does not make this  defensible per se  - but weakens a straightforward case for abolition based on EM’s inherent oppressiveness. </a:t>
            </a:r>
          </a:p>
          <a:p>
            <a:endParaRPr lang="en-US" dirty="0"/>
          </a:p>
        </p:txBody>
      </p:sp>
    </p:spTree>
    <p:extLst>
      <p:ext uri="{BB962C8B-B14F-4D97-AF65-F5344CB8AC3E}">
        <p14:creationId xmlns:p14="http://schemas.microsoft.com/office/powerpoint/2010/main" xmlns="" val="1479237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0D4963-21E5-8541-B9E7-75B110AE2C79}"/>
              </a:ext>
            </a:extLst>
          </p:cNvPr>
          <p:cNvSpPr>
            <a:spLocks noGrp="1"/>
          </p:cNvSpPr>
          <p:nvPr>
            <p:ph type="title"/>
          </p:nvPr>
        </p:nvSpPr>
        <p:spPr/>
        <p:txBody>
          <a:bodyPr/>
          <a:lstStyle/>
          <a:p>
            <a:pPr algn="ctr"/>
            <a:r>
              <a:rPr lang="en-US" b="1" dirty="0"/>
              <a:t>EM as a “Place-Making Practice”</a:t>
            </a:r>
            <a:r>
              <a:rPr lang="en-US" dirty="0"/>
              <a:t/>
            </a:r>
            <a:br>
              <a:rPr lang="en-US" dirty="0"/>
            </a:br>
            <a:r>
              <a:rPr lang="en-US" sz="2800" dirty="0">
                <a:solidFill>
                  <a:srgbClr val="FF0000"/>
                </a:solidFill>
              </a:rPr>
              <a:t>Henri Lefebvre’s </a:t>
            </a:r>
            <a:r>
              <a:rPr lang="en-US" sz="2800" dirty="0"/>
              <a:t>(1901-1991) term  </a:t>
            </a:r>
          </a:p>
        </p:txBody>
      </p:sp>
      <p:sp>
        <p:nvSpPr>
          <p:cNvPr id="3" name="Content Placeholder 2">
            <a:extLst>
              <a:ext uri="{FF2B5EF4-FFF2-40B4-BE49-F238E27FC236}">
                <a16:creationId xmlns:a16="http://schemas.microsoft.com/office/drawing/2014/main" xmlns="" id="{6E980DEA-9506-5445-955D-03F984DB753E}"/>
              </a:ext>
            </a:extLst>
          </p:cNvPr>
          <p:cNvSpPr>
            <a:spLocks noGrp="1"/>
          </p:cNvSpPr>
          <p:nvPr>
            <p:ph idx="1"/>
          </p:nvPr>
        </p:nvSpPr>
        <p:spPr/>
        <p:txBody>
          <a:bodyPr>
            <a:normAutofit fontScale="77500" lnSpcReduction="20000"/>
          </a:bodyPr>
          <a:lstStyle/>
          <a:p>
            <a:r>
              <a:rPr lang="en-US" dirty="0"/>
              <a:t>Lefebvre’s (pre-digital) concern was with political processes for making and sustaining urban spaces (</a:t>
            </a:r>
            <a:r>
              <a:rPr lang="en-US" dirty="0" err="1"/>
              <a:t>neighbourhoods</a:t>
            </a:r>
            <a:r>
              <a:rPr lang="en-US" dirty="0"/>
              <a:t>) accessible, convivial and safe for marginal people, as part of his wider argument about “the right to the city”</a:t>
            </a:r>
          </a:p>
          <a:p>
            <a:r>
              <a:rPr lang="en-US" dirty="0"/>
              <a:t>“Place-making practices” are now being re-theorized in terms of the user-friendly “locative media” (smartphone-based) that ambient digital infrastructures make possible (for better or worse). So …. can some forms of EM be considered as akin to “locative media”? </a:t>
            </a:r>
          </a:p>
          <a:p>
            <a:r>
              <a:rPr lang="en-US" dirty="0"/>
              <a:t>Inalienable social questions about censure, constraint, redress in relation to interpersonal violence – Practical Realism always requires them - can be reframed in terms of Lefebvre’s place-making without immediate resort to  imprisonment:</a:t>
            </a:r>
          </a:p>
          <a:p>
            <a:pPr lvl="1"/>
            <a:r>
              <a:rPr lang="en-US" dirty="0"/>
              <a:t>How can street crime be reduced, how can victims be protected, how can offenders be reintegrated? </a:t>
            </a:r>
            <a:r>
              <a:rPr lang="en-US" i="1" u="sng" dirty="0">
                <a:solidFill>
                  <a:srgbClr val="0070C0"/>
                </a:solidFill>
              </a:rPr>
              <a:t>EM is not the primary answer to  any of these questions</a:t>
            </a:r>
            <a:r>
              <a:rPr lang="en-US" i="1" u="sng" dirty="0"/>
              <a:t>!</a:t>
            </a:r>
          </a:p>
          <a:p>
            <a:r>
              <a:rPr lang="en-US" dirty="0"/>
              <a:t>But, here, now, in contemporary </a:t>
            </a:r>
            <a:r>
              <a:rPr lang="en-US" dirty="0" err="1"/>
              <a:t>technoculture</a:t>
            </a:r>
            <a:r>
              <a:rPr lang="en-US" dirty="0"/>
              <a:t> … can some forms of EM ever be used to create legitimate and defensible  forms of offender regulation and victim protection “in the community” without detriment to the social justice strategies integral to abolitionism. </a:t>
            </a:r>
            <a:r>
              <a:rPr lang="en-US" dirty="0">
                <a:solidFill>
                  <a:srgbClr val="FF0000"/>
                </a:solidFill>
              </a:rPr>
              <a:t>Yes, but …..    </a:t>
            </a:r>
          </a:p>
          <a:p>
            <a:endParaRPr lang="en-US" dirty="0"/>
          </a:p>
        </p:txBody>
      </p:sp>
    </p:spTree>
    <p:extLst>
      <p:ext uri="{BB962C8B-B14F-4D97-AF65-F5344CB8AC3E}">
        <p14:creationId xmlns:p14="http://schemas.microsoft.com/office/powerpoint/2010/main" xmlns="" val="544501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663B92-5260-7549-B293-BF49F4A09C88}"/>
              </a:ext>
            </a:extLst>
          </p:cNvPr>
          <p:cNvSpPr>
            <a:spLocks noGrp="1"/>
          </p:cNvSpPr>
          <p:nvPr>
            <p:ph type="title"/>
          </p:nvPr>
        </p:nvSpPr>
        <p:spPr/>
        <p:txBody>
          <a:bodyPr>
            <a:normAutofit fontScale="90000"/>
          </a:bodyPr>
          <a:lstStyle/>
          <a:p>
            <a:r>
              <a:rPr lang="en-US" b="1" dirty="0">
                <a:solidFill>
                  <a:srgbClr val="FF0000"/>
                </a:solidFill>
              </a:rPr>
              <a:t>            Yes, But </a:t>
            </a:r>
            <a:r>
              <a:rPr lang="en-US" b="1" dirty="0"/>
              <a:t>…. </a:t>
            </a:r>
            <a:br>
              <a:rPr lang="en-US" b="1" dirty="0"/>
            </a:br>
            <a:r>
              <a:rPr lang="en-US" b="1" dirty="0"/>
              <a:t>Only If There Is Resistance</a:t>
            </a:r>
            <a:br>
              <a:rPr lang="en-US" b="1" dirty="0"/>
            </a:br>
            <a:r>
              <a:rPr lang="en-US" sz="2800" dirty="0"/>
              <a:t>by analysts and activists  </a:t>
            </a:r>
          </a:p>
        </p:txBody>
      </p:sp>
      <p:sp>
        <p:nvSpPr>
          <p:cNvPr id="5" name="Content Placeholder 4">
            <a:extLst>
              <a:ext uri="{FF2B5EF4-FFF2-40B4-BE49-F238E27FC236}">
                <a16:creationId xmlns:a16="http://schemas.microsoft.com/office/drawing/2014/main" xmlns="" id="{AE259F82-FB5F-A845-92D8-C9D793558AEB}"/>
              </a:ext>
            </a:extLst>
          </p:cNvPr>
          <p:cNvSpPr>
            <a:spLocks noGrp="1"/>
          </p:cNvSpPr>
          <p:nvPr>
            <p:ph sz="half" idx="2"/>
          </p:nvPr>
        </p:nvSpPr>
        <p:spPr>
          <a:xfrm>
            <a:off x="6172200" y="2646947"/>
            <a:ext cx="5181600" cy="4018548"/>
          </a:xfrm>
        </p:spPr>
        <p:txBody>
          <a:bodyPr>
            <a:normAutofit fontScale="55000" lnSpcReduction="20000"/>
          </a:bodyPr>
          <a:lstStyle/>
          <a:p>
            <a:r>
              <a:rPr lang="en-US" sz="3300" dirty="0"/>
              <a:t>Combine “social shaping of technology” with “place-making practices” to create defensible forms of EM which are not “prison-like” (in a spirit utopian realism).  </a:t>
            </a:r>
          </a:p>
          <a:p>
            <a:r>
              <a:rPr lang="en-US" sz="3300" dirty="0"/>
              <a:t>Subordinate EM to human rights, humanistic  probation values and an ethic of care. No mass use, no lifetime tracking, no e-</a:t>
            </a:r>
            <a:r>
              <a:rPr lang="en-US" sz="3300" dirty="0" err="1"/>
              <a:t>carceration</a:t>
            </a:r>
            <a:r>
              <a:rPr lang="en-US" sz="3300" dirty="0"/>
              <a:t>.</a:t>
            </a:r>
          </a:p>
          <a:p>
            <a:r>
              <a:rPr lang="en-US" sz="3300" dirty="0"/>
              <a:t>Invoke ethics of technology-use; ask how far we want digital encroachment to  reach in  our lives. Resistance must be site-specific. The “penal field” is one such site.  </a:t>
            </a:r>
          </a:p>
          <a:p>
            <a:r>
              <a:rPr lang="en-US" sz="3300" dirty="0"/>
              <a:t>Even if EM is conceived as as “attenuated </a:t>
            </a:r>
            <a:r>
              <a:rPr lang="en-US" sz="3300" dirty="0" err="1"/>
              <a:t>carcerality</a:t>
            </a:r>
            <a:r>
              <a:rPr lang="en-US" sz="3300" dirty="0"/>
              <a:t>” normative distinctions must be made between legitimate and illegitimate uses. Without this, viable resistance is not possible. </a:t>
            </a:r>
          </a:p>
          <a:p>
            <a:r>
              <a:rPr lang="en-US" sz="3300" dirty="0"/>
              <a:t>“On the street”,  it is necessary to  be “brokers in lesser evils”  </a:t>
            </a:r>
            <a:r>
              <a:rPr lang="en-US" dirty="0"/>
              <a:t>  </a:t>
            </a:r>
          </a:p>
        </p:txBody>
      </p:sp>
      <p:sp>
        <p:nvSpPr>
          <p:cNvPr id="8" name="Content Placeholder 7">
            <a:extLst>
              <a:ext uri="{FF2B5EF4-FFF2-40B4-BE49-F238E27FC236}">
                <a16:creationId xmlns:a16="http://schemas.microsoft.com/office/drawing/2014/main" xmlns="" id="{11599DC3-7082-7E46-8130-191CA81C7FF9}"/>
              </a:ext>
            </a:extLst>
          </p:cNvPr>
          <p:cNvSpPr>
            <a:spLocks noGrp="1"/>
          </p:cNvSpPr>
          <p:nvPr>
            <p:ph sz="half" idx="1"/>
          </p:nvPr>
        </p:nvSpPr>
        <p:spPr>
          <a:xfrm>
            <a:off x="838200" y="1825624"/>
            <a:ext cx="5181600" cy="4683459"/>
          </a:xfrm>
        </p:spPr>
        <p:txBody>
          <a:bodyPr>
            <a:normAutofit fontScale="55000" lnSpcReduction="20000"/>
          </a:bodyPr>
          <a:lstStyle/>
          <a:p>
            <a:r>
              <a:rPr lang="en-US" dirty="0"/>
              <a:t>The logic of “surveillance capitalism” is towards the </a:t>
            </a:r>
            <a:r>
              <a:rPr lang="en-US" dirty="0" err="1"/>
              <a:t>datification</a:t>
            </a:r>
            <a:r>
              <a:rPr lang="en-US" dirty="0"/>
              <a:t> of everything; the power of tech companies over tech must be weakened. </a:t>
            </a:r>
          </a:p>
          <a:p>
            <a:r>
              <a:rPr lang="en-US" dirty="0"/>
              <a:t>The latent tendency of EM tech – originating outside all liberal penal reform traditions –could well be towards e-</a:t>
            </a:r>
            <a:r>
              <a:rPr lang="en-US" dirty="0" err="1"/>
              <a:t>carceration</a:t>
            </a:r>
            <a:r>
              <a:rPr lang="en-US" dirty="0"/>
              <a:t>. Resist it.  </a:t>
            </a:r>
          </a:p>
          <a:p>
            <a:r>
              <a:rPr lang="en-US" dirty="0"/>
              <a:t>Resistance to EM necessarily occurs with a </a:t>
            </a:r>
            <a:r>
              <a:rPr lang="en-US" dirty="0" err="1"/>
              <a:t>technoculture</a:t>
            </a:r>
            <a:r>
              <a:rPr lang="en-US" dirty="0"/>
              <a:t> where ubiquitous connectivity has been embraced and normalized …. </a:t>
            </a:r>
          </a:p>
          <a:p>
            <a:r>
              <a:rPr lang="en-US" dirty="0"/>
              <a:t>….. So complete abolition is unlikely (and would probably benefit imprisonment) </a:t>
            </a:r>
          </a:p>
          <a:p>
            <a:r>
              <a:rPr lang="en-US" dirty="0" err="1"/>
              <a:t>Prefigurative</a:t>
            </a:r>
            <a:r>
              <a:rPr lang="en-US" dirty="0"/>
              <a:t> forms of </a:t>
            </a:r>
            <a:r>
              <a:rPr lang="en-US" i="1" dirty="0"/>
              <a:t>real</a:t>
            </a:r>
            <a:r>
              <a:rPr lang="en-US" dirty="0"/>
              <a:t> alternatives to prison which deal differently with censure, constraint and redress and undermine the material and symbolic power of imprisonment are needed.  </a:t>
            </a:r>
          </a:p>
          <a:p>
            <a:r>
              <a:rPr lang="en-US" dirty="0">
                <a:solidFill>
                  <a:srgbClr val="0070C0"/>
                </a:solidFill>
              </a:rPr>
              <a:t>Use  of EM in immigration policy is much less defensible -  if the whereabouts of migrants must be known,  a stable home and a welcoming </a:t>
            </a:r>
            <a:r>
              <a:rPr lang="en-US" dirty="0" err="1">
                <a:solidFill>
                  <a:srgbClr val="0070C0"/>
                </a:solidFill>
              </a:rPr>
              <a:t>neighbourhood</a:t>
            </a:r>
            <a:r>
              <a:rPr lang="en-US" dirty="0">
                <a:solidFill>
                  <a:srgbClr val="0070C0"/>
                </a:solidFill>
              </a:rPr>
              <a:t> beats EM.   </a:t>
            </a:r>
          </a:p>
          <a:p>
            <a:endParaRPr lang="en-US" dirty="0"/>
          </a:p>
        </p:txBody>
      </p:sp>
      <p:pic>
        <p:nvPicPr>
          <p:cNvPr id="12" name="Picture 11">
            <a:extLst>
              <a:ext uri="{FF2B5EF4-FFF2-40B4-BE49-F238E27FC236}">
                <a16:creationId xmlns:a16="http://schemas.microsoft.com/office/drawing/2014/main" xmlns="" id="{96930973-FC64-3243-BD05-1075E718BC82}"/>
              </a:ext>
            </a:extLst>
          </p:cNvPr>
          <p:cNvPicPr>
            <a:picLocks noChangeAspect="1"/>
          </p:cNvPicPr>
          <p:nvPr/>
        </p:nvPicPr>
        <p:blipFill>
          <a:blip r:embed="rId2"/>
          <a:stretch>
            <a:fillRect/>
          </a:stretch>
        </p:blipFill>
        <p:spPr>
          <a:xfrm>
            <a:off x="8470232" y="0"/>
            <a:ext cx="1828800" cy="2550695"/>
          </a:xfrm>
          <a:prstGeom prst="rect">
            <a:avLst/>
          </a:prstGeom>
        </p:spPr>
      </p:pic>
    </p:spTree>
    <p:extLst>
      <p:ext uri="{BB962C8B-B14F-4D97-AF65-F5344CB8AC3E}">
        <p14:creationId xmlns:p14="http://schemas.microsoft.com/office/powerpoint/2010/main" xmlns="" val="3289217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04A286-451C-944F-9C59-DF1A6A26C74E}"/>
              </a:ext>
            </a:extLst>
          </p:cNvPr>
          <p:cNvSpPr>
            <a:spLocks noGrp="1"/>
          </p:cNvSpPr>
          <p:nvPr>
            <p:ph type="title"/>
          </p:nvPr>
        </p:nvSpPr>
        <p:spPr/>
        <p:txBody>
          <a:bodyPr/>
          <a:lstStyle/>
          <a:p>
            <a:pPr algn="ctr"/>
            <a:r>
              <a:rPr lang="en-US" b="1" dirty="0"/>
              <a:t>Thank you</a:t>
            </a:r>
          </a:p>
        </p:txBody>
      </p:sp>
      <p:sp>
        <p:nvSpPr>
          <p:cNvPr id="3" name="Content Placeholder 2">
            <a:extLst>
              <a:ext uri="{FF2B5EF4-FFF2-40B4-BE49-F238E27FC236}">
                <a16:creationId xmlns:a16="http://schemas.microsoft.com/office/drawing/2014/main" xmlns="" id="{24F05728-96FE-8F40-B167-EE166F1A3CCC}"/>
              </a:ext>
            </a:extLst>
          </p:cNvPr>
          <p:cNvSpPr>
            <a:spLocks noGrp="1"/>
          </p:cNvSpPr>
          <p:nvPr>
            <p:ph idx="1"/>
          </p:nvPr>
        </p:nvSpPr>
        <p:spPr/>
        <p:txBody>
          <a:bodyPr/>
          <a:lstStyle/>
          <a:p>
            <a:pPr marL="0" indent="0">
              <a:buNone/>
            </a:pPr>
            <a:r>
              <a:rPr lang="en-US" dirty="0"/>
              <a:t>I’d like to say</a:t>
            </a:r>
          </a:p>
          <a:p>
            <a:pPr marL="0" indent="0">
              <a:buNone/>
            </a:pPr>
            <a:r>
              <a:rPr lang="en-US" dirty="0">
                <a:solidFill>
                  <a:srgbClr val="FF0000"/>
                </a:solidFill>
              </a:rPr>
              <a:t>none of this is rocket science</a:t>
            </a:r>
          </a:p>
          <a:p>
            <a:pPr marL="0" indent="0">
              <a:buNone/>
            </a:pPr>
            <a:r>
              <a:rPr lang="en-US" dirty="0"/>
              <a:t>but,  of course,  some of it is!  </a:t>
            </a:r>
          </a:p>
          <a:p>
            <a:pPr marL="0" indent="0">
              <a:buNone/>
            </a:pPr>
            <a:endParaRPr lang="en-US" dirty="0"/>
          </a:p>
          <a:p>
            <a:pPr marL="0" indent="0">
              <a:buNone/>
            </a:pPr>
            <a:endParaRPr lang="en-US" dirty="0"/>
          </a:p>
          <a:p>
            <a:pPr marL="0" indent="0">
              <a:buNone/>
            </a:pPr>
            <a:r>
              <a:rPr lang="en-US" dirty="0">
                <a:hlinkClick r:id="rId2"/>
              </a:rPr>
              <a:t>mike.nellis@strath.ac.uk</a:t>
            </a:r>
            <a:endParaRPr lang="en-US" dirty="0"/>
          </a:p>
          <a:p>
            <a:pPr marL="0" indent="0">
              <a:buNone/>
            </a:pPr>
            <a:endParaRPr lang="en-US" dirty="0"/>
          </a:p>
        </p:txBody>
      </p:sp>
      <p:pic>
        <p:nvPicPr>
          <p:cNvPr id="5" name="Picture 4">
            <a:extLst>
              <a:ext uri="{FF2B5EF4-FFF2-40B4-BE49-F238E27FC236}">
                <a16:creationId xmlns:a16="http://schemas.microsoft.com/office/drawing/2014/main" xmlns="" id="{45F1B140-C989-D749-BC48-B6A332A0415B}"/>
              </a:ext>
            </a:extLst>
          </p:cNvPr>
          <p:cNvPicPr>
            <a:picLocks noChangeAspect="1"/>
          </p:cNvPicPr>
          <p:nvPr/>
        </p:nvPicPr>
        <p:blipFill>
          <a:blip r:embed="rId3"/>
          <a:stretch>
            <a:fillRect/>
          </a:stretch>
        </p:blipFill>
        <p:spPr>
          <a:xfrm>
            <a:off x="6768766" y="2184734"/>
            <a:ext cx="3009900" cy="2705100"/>
          </a:xfrm>
          <a:prstGeom prst="rect">
            <a:avLst/>
          </a:prstGeom>
        </p:spPr>
      </p:pic>
    </p:spTree>
    <p:extLst>
      <p:ext uri="{BB962C8B-B14F-4D97-AF65-F5344CB8AC3E}">
        <p14:creationId xmlns:p14="http://schemas.microsoft.com/office/powerpoint/2010/main" xmlns="" val="2007535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533</TotalTime>
  <Words>1594</Words>
  <Application>Microsoft Office PowerPoint</Application>
  <PresentationFormat>Custom</PresentationFormat>
  <Paragraphs>80</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Against E-Carceration? Electronically Monitoring Offenders and “Place-Making Practices”    Mike Nellis – University of Strathclyde   </vt:lpstr>
      <vt:lpstr>What is E-Carceration?  </vt:lpstr>
      <vt:lpstr>EM – Some Propositions</vt:lpstr>
      <vt:lpstr>Discipline, Control and Net-thinning (and Normativity)</vt:lpstr>
      <vt:lpstr>James Kilgore’s Picture of “E-Carceration” (“shackles” are an extension of “cages”) </vt:lpstr>
      <vt:lpstr>GPS Tracking Regimes Vary (all require wearing of networked devices, GPS signals and  viable mobile phone networks to upload data)</vt:lpstr>
      <vt:lpstr>Voices from the English GPS Tracking Pilots 2017-18 </vt:lpstr>
      <vt:lpstr>EM as a “Place-Making Practice” Henri Lefebvre’s (1901-1991) term  </vt:lpstr>
      <vt:lpstr>            Yes, But ….  Only If There Is Resistance by analysts and activists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Against E-Carceration?</dc:title>
  <dc:creator>Microsoft Office User</dc:creator>
  <cp:lastModifiedBy>Sass Administrator</cp:lastModifiedBy>
  <cp:revision>45</cp:revision>
  <dcterms:created xsi:type="dcterms:W3CDTF">2018-12-15T13:16:47Z</dcterms:created>
  <dcterms:modified xsi:type="dcterms:W3CDTF">2019-02-08T17:31:57Z</dcterms:modified>
</cp:coreProperties>
</file>