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0"/>
  </p:notesMasterIdLst>
  <p:sldIdLst>
    <p:sldId id="264" r:id="rId2"/>
    <p:sldId id="259" r:id="rId3"/>
    <p:sldId id="275" r:id="rId4"/>
    <p:sldId id="269" r:id="rId5"/>
    <p:sldId id="277" r:id="rId6"/>
    <p:sldId id="278" r:id="rId7"/>
    <p:sldId id="279" r:id="rId8"/>
    <p:sldId id="281" r:id="rId9"/>
  </p:sldIdLst>
  <p:sldSz cx="9144000" cy="6858000" type="screen4x3"/>
  <p:notesSz cx="6858000" cy="994568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 uri="{2D200454-40CA-4A62-9FC3-DE9A4176ACB9}">
      <p15:notesGuideLst xmlns:p15="http://schemas.microsoft.com/office/powerpoint/2012/main" xmlns="">
        <p15:guide id="1" orient="horz" pos="3133" userDrawn="1">
          <p15:clr>
            <a:srgbClr val="A4A3A4"/>
          </p15:clr>
        </p15:guide>
        <p15:guide id="2" pos="2160"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D5207"/>
    <a:srgbClr val="663300"/>
    <a:srgbClr val="9966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054" autoAdjust="0"/>
    <p:restoredTop sz="93978" autoAdjust="0"/>
  </p:normalViewPr>
  <p:slideViewPr>
    <p:cSldViewPr>
      <p:cViewPr>
        <p:scale>
          <a:sx n="113" d="100"/>
          <a:sy n="113" d="100"/>
        </p:scale>
        <p:origin x="-1560" y="-60"/>
      </p:cViewPr>
      <p:guideLst>
        <p:guide orient="horz" pos="2160"/>
        <p:guide pos="2880"/>
      </p:guideLst>
    </p:cSldViewPr>
  </p:slideViewPr>
  <p:outlineViewPr>
    <p:cViewPr>
      <p:scale>
        <a:sx n="33" d="100"/>
        <a:sy n="33" d="100"/>
      </p:scale>
      <p:origin x="0" y="82"/>
    </p:cViewPr>
  </p:outlineViewPr>
  <p:notesTextViewPr>
    <p:cViewPr>
      <p:scale>
        <a:sx n="100" d="100"/>
        <a:sy n="100" d="100"/>
      </p:scale>
      <p:origin x="0" y="0"/>
    </p:cViewPr>
  </p:notesTextViewPr>
  <p:notesViewPr>
    <p:cSldViewPr>
      <p:cViewPr>
        <p:scale>
          <a:sx n="66" d="100"/>
          <a:sy n="66" d="100"/>
        </p:scale>
        <p:origin x="970" y="-1389"/>
      </p:cViewPr>
      <p:guideLst>
        <p:guide orient="horz" pos="3133"/>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97284"/>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97284"/>
          </a:xfrm>
          <a:prstGeom prst="rect">
            <a:avLst/>
          </a:prstGeom>
        </p:spPr>
        <p:txBody>
          <a:bodyPr vert="horz" lIns="91440" tIns="45720" rIns="91440" bIns="45720" rtlCol="0"/>
          <a:lstStyle>
            <a:lvl1pPr algn="r">
              <a:defRPr sz="1200"/>
            </a:lvl1pPr>
          </a:lstStyle>
          <a:p>
            <a:fld id="{77EE47B9-0BEF-4071-980C-614D52ABAB55}" type="datetimeFigureOut">
              <a:rPr lang="en-GB" smtClean="0"/>
              <a:pPr/>
              <a:t>19/12/2018</a:t>
            </a:fld>
            <a:endParaRPr lang="en-GB"/>
          </a:p>
        </p:txBody>
      </p:sp>
      <p:sp>
        <p:nvSpPr>
          <p:cNvPr id="4" name="Slide Image Placeholder 3"/>
          <p:cNvSpPr>
            <a:spLocks noGrp="1" noRot="1" noChangeAspect="1"/>
          </p:cNvSpPr>
          <p:nvPr>
            <p:ph type="sldImg" idx="2"/>
          </p:nvPr>
        </p:nvSpPr>
        <p:spPr>
          <a:xfrm>
            <a:off x="942975" y="746125"/>
            <a:ext cx="4972050" cy="3729038"/>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724202"/>
            <a:ext cx="5486400" cy="447556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46678"/>
            <a:ext cx="2971800" cy="497284"/>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9446678"/>
            <a:ext cx="2971800" cy="497284"/>
          </a:xfrm>
          <a:prstGeom prst="rect">
            <a:avLst/>
          </a:prstGeom>
        </p:spPr>
        <p:txBody>
          <a:bodyPr vert="horz" lIns="91440" tIns="45720" rIns="91440" bIns="45720" rtlCol="0" anchor="b"/>
          <a:lstStyle>
            <a:lvl1pPr algn="r">
              <a:defRPr sz="1200"/>
            </a:lvl1pPr>
          </a:lstStyle>
          <a:p>
            <a:fld id="{4A4B40C5-DF94-412C-818F-ABE6FAE2D245}" type="slidenum">
              <a:rPr lang="en-GB" smtClean="0"/>
              <a:pPr/>
              <a:t>‹#›</a:t>
            </a:fld>
            <a:endParaRPr lang="en-GB"/>
          </a:p>
        </p:txBody>
      </p:sp>
    </p:spTree>
    <p:extLst>
      <p:ext uri="{BB962C8B-B14F-4D97-AF65-F5344CB8AC3E}">
        <p14:creationId xmlns:p14="http://schemas.microsoft.com/office/powerpoint/2010/main" val="9405589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4A4B40C5-DF94-412C-818F-ABE6FAE2D245}" type="slidenum">
              <a:rPr lang="en-GB" smtClean="0"/>
              <a:pPr/>
              <a:t>1</a:t>
            </a:fld>
            <a:endParaRPr lang="en-GB"/>
          </a:p>
        </p:txBody>
      </p:sp>
    </p:spTree>
    <p:extLst>
      <p:ext uri="{BB962C8B-B14F-4D97-AF65-F5344CB8AC3E}">
        <p14:creationId xmlns:p14="http://schemas.microsoft.com/office/powerpoint/2010/main" val="16175457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r>
              <a:rPr lang="en-GB" dirty="0"/>
              <a:t>Lots that could be done… Very under studied.</a:t>
            </a:r>
          </a:p>
          <a:p>
            <a:endParaRPr lang="en-GB" dirty="0"/>
          </a:p>
          <a:p>
            <a:pPr marL="342900" marR="0" lvl="0" indent="-342900" algn="l" defTabSz="914400" rtl="0" eaLnBrk="1" fontAlgn="auto" latinLnBrk="0" hangingPunct="1">
              <a:lnSpc>
                <a:spcPct val="100000"/>
              </a:lnSpc>
              <a:spcBef>
                <a:spcPct val="20000"/>
              </a:spcBef>
              <a:spcAft>
                <a:spcPts val="0"/>
              </a:spcAft>
              <a:buClrTx/>
              <a:buSzTx/>
              <a:tabLst/>
              <a:defRPr/>
            </a:pPr>
            <a:r>
              <a:rPr lang="en-GB" sz="1200" b="1" dirty="0"/>
              <a:t>“… the near absence of studies on prisons in African countries…”  (</a:t>
            </a:r>
            <a:r>
              <a:rPr lang="en-GB" sz="1200" b="1" dirty="0" err="1"/>
              <a:t>Morelle</a:t>
            </a:r>
            <a:r>
              <a:rPr lang="en-GB" sz="1200" b="1" dirty="0"/>
              <a:t> 2014)</a:t>
            </a:r>
          </a:p>
          <a:p>
            <a:pPr marL="342900" marR="0" lvl="0" indent="-342900" algn="l" defTabSz="914400" rtl="0" eaLnBrk="1" fontAlgn="auto" latinLnBrk="0" hangingPunct="1">
              <a:lnSpc>
                <a:spcPct val="100000"/>
              </a:lnSpc>
              <a:spcBef>
                <a:spcPct val="20000"/>
              </a:spcBef>
              <a:spcAft>
                <a:spcPts val="0"/>
              </a:spcAft>
              <a:buClrTx/>
              <a:buSzTx/>
              <a:tabLst/>
              <a:defRPr/>
            </a:pPr>
            <a:endParaRPr kumimoji="0" lang="en-GB" sz="1200" b="1" i="0" u="none" strike="noStrike" kern="1200" cap="none" spc="0" normalizeH="0" baseline="0" noProof="0" dirty="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tabLst/>
              <a:defRPr/>
            </a:pPr>
            <a:r>
              <a:rPr kumimoji="0" lang="en-GB" sz="1200" b="1" i="0" u="none" strike="noStrike" kern="1200" cap="none" spc="0" normalizeH="0" baseline="0" noProof="0" dirty="0">
                <a:ln>
                  <a:noFill/>
                </a:ln>
                <a:solidFill>
                  <a:schemeClr val="tx1"/>
                </a:solidFill>
                <a:effectLst/>
                <a:uLnTx/>
                <a:uFillTx/>
                <a:latin typeface="+mn-lt"/>
                <a:ea typeface="+mn-ea"/>
                <a:cs typeface="+mn-cs"/>
              </a:rPr>
              <a:t>“These sites remain understudied</a:t>
            </a:r>
            <a:r>
              <a:rPr kumimoji="0" lang="en-GB" sz="1200" b="1" i="0" u="none" strike="noStrike" kern="1200" cap="none" spc="0" normalizeH="0" noProof="0" dirty="0">
                <a:ln>
                  <a:noFill/>
                </a:ln>
                <a:solidFill>
                  <a:schemeClr val="tx1"/>
                </a:solidFill>
                <a:effectLst/>
                <a:uLnTx/>
                <a:uFillTx/>
                <a:latin typeface="+mn-lt"/>
                <a:ea typeface="+mn-ea"/>
                <a:cs typeface="+mn-cs"/>
              </a:rPr>
              <a:t> and poorly understood.”  (Akoensi 2014)</a:t>
            </a:r>
            <a:endParaRPr kumimoji="0" lang="en-GB" sz="1200" b="1" i="0" u="none" strike="noStrike" kern="1200" cap="none" spc="0" normalizeH="0" baseline="0" noProof="0" dirty="0">
              <a:ln>
                <a:noFill/>
              </a:ln>
              <a:solidFill>
                <a:schemeClr val="tx1"/>
              </a:solidFill>
              <a:effectLst/>
              <a:uLnTx/>
              <a:uFillTx/>
              <a:latin typeface="+mn-lt"/>
              <a:ea typeface="+mn-ea"/>
              <a:cs typeface="+mn-cs"/>
            </a:endParaRPr>
          </a:p>
          <a:p>
            <a:endParaRPr lang="en-GB" dirty="0"/>
          </a:p>
          <a:p>
            <a:r>
              <a:rPr lang="en-GB" dirty="0"/>
              <a:t>{</a:t>
            </a:r>
            <a:r>
              <a:rPr lang="en-GB" dirty="0" err="1"/>
              <a:t>Akoensi’s</a:t>
            </a:r>
            <a:r>
              <a:rPr lang="en-GB" dirty="0"/>
              <a:t> piece part of a rare special issue on the subject) </a:t>
            </a:r>
          </a:p>
          <a:p>
            <a:endParaRPr lang="en-GB" dirty="0"/>
          </a:p>
          <a:p>
            <a:r>
              <a:rPr lang="en-GB" dirty="0"/>
              <a:t>Foucault has told us much about the emergence of the prison in Western Europe.  A shift which he explores as evidence of the emergence of a new relationship between the governing and the governed.  A shift from punishment inflicted on the body to punishment which attempts to address itself to and vital to reshape 'if it is no longer the body, it must be the soul' (Foucault 1995: 16). This change he understands to take place in the early 1800s and to an extent in force by 1840.  </a:t>
            </a:r>
          </a:p>
          <a:p>
            <a:r>
              <a:rPr lang="en-GB" dirty="0"/>
              <a:t>"It should be added that, although most of the changes had been, achieved by 1840, although the mechanisms of punishment had by then assumed their new way of functioning, the process was far from complete." (Foucault 1995:15)</a:t>
            </a:r>
          </a:p>
          <a:p>
            <a:r>
              <a:rPr lang="en-GB" dirty="0"/>
              <a:t>The lack of completeness I would contend was not, yet to be completed, rather it was is never fully complete.  For as Foucault highlights whilst prison replaced a corporal form of punishment where the power of the sovereign was inscribed spectacularly on the body of the offender prison remains a profoundly corporeal experience (Foucault 1995: 15 -16).  Moreover, the practices which are seen to be removed, i.e. torture, under this new regimen have never been completely removed (Rhodes 2014: 84-85).  Yet, in 1840 there was a pervasive shift in the mechanisms of punishment one which Foucault sees as intertwined with new conception of the relations between the rulers and the ruled. </a:t>
            </a:r>
          </a:p>
          <a:p>
            <a:endParaRPr lang="en-GB" dirty="0"/>
          </a:p>
          <a:p>
            <a:r>
              <a:rPr lang="en-GB" dirty="0"/>
              <a:t>The prison as a key site of state power and yet absent from discussions of the anthropological engagement with the everyday state. Left to criminology.  </a:t>
            </a:r>
          </a:p>
          <a:p>
            <a:endParaRPr lang="en-GB" dirty="0"/>
          </a:p>
        </p:txBody>
      </p:sp>
      <p:sp>
        <p:nvSpPr>
          <p:cNvPr id="4" name="Slide Number Placeholder 3"/>
          <p:cNvSpPr>
            <a:spLocks noGrp="1"/>
          </p:cNvSpPr>
          <p:nvPr>
            <p:ph type="sldNum" sz="quarter" idx="10"/>
          </p:nvPr>
        </p:nvSpPr>
        <p:spPr/>
        <p:txBody>
          <a:bodyPr/>
          <a:lstStyle/>
          <a:p>
            <a:fld id="{4A4B40C5-DF94-412C-818F-ABE6FAE2D245}" type="slidenum">
              <a:rPr lang="en-GB" smtClean="0"/>
              <a:pPr/>
              <a:t>2</a:t>
            </a:fld>
            <a:endParaRPr lang="en-GB"/>
          </a:p>
        </p:txBody>
      </p:sp>
    </p:spTree>
    <p:extLst>
      <p:ext uri="{BB962C8B-B14F-4D97-AF65-F5344CB8AC3E}">
        <p14:creationId xmlns:p14="http://schemas.microsoft.com/office/powerpoint/2010/main" val="17313286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GB" sz="1200" b="1" kern="1200" dirty="0">
                <a:solidFill>
                  <a:schemeClr val="tx1"/>
                </a:solidFill>
                <a:effectLst/>
                <a:latin typeface="+mn-lt"/>
                <a:ea typeface="+mn-ea"/>
                <a:cs typeface="+mn-cs"/>
              </a:rPr>
              <a:t>Interviews conducted with both Prison Officers and with Inmates (all male) but this paper is mainly on interviews with prison officers.  </a:t>
            </a:r>
            <a:r>
              <a:rPr lang="en-GB" sz="1200" b="0" kern="1200" dirty="0">
                <a:solidFill>
                  <a:schemeClr val="tx1"/>
                </a:solidFill>
                <a:effectLst/>
                <a:latin typeface="+mn-lt"/>
                <a:ea typeface="+mn-ea"/>
                <a:cs typeface="+mn-cs"/>
              </a:rPr>
              <a:t>The numbers of interviews are low -  9 inmates and 10 prison officers.  But the </a:t>
            </a:r>
            <a:r>
              <a:rPr lang="en-GB" sz="1200" b="0" kern="1200" dirty="0" err="1">
                <a:solidFill>
                  <a:schemeClr val="tx1"/>
                </a:solidFill>
                <a:effectLst/>
                <a:latin typeface="+mn-lt"/>
                <a:ea typeface="+mn-ea"/>
                <a:cs typeface="+mn-cs"/>
              </a:rPr>
              <a:t>similarlities</a:t>
            </a:r>
            <a:r>
              <a:rPr lang="en-GB" sz="1200" b="0" kern="1200" dirty="0">
                <a:solidFill>
                  <a:schemeClr val="tx1"/>
                </a:solidFill>
                <a:effectLst/>
                <a:latin typeface="+mn-lt"/>
                <a:ea typeface="+mn-ea"/>
                <a:cs typeface="+mn-cs"/>
              </a:rPr>
              <a:t> across them feel like they give a me a good sense of some of the regular tropes circulating within the prison about what the prison is. </a:t>
            </a:r>
            <a:endParaRPr lang="en-GB" sz="1200" b="1" kern="1200" dirty="0">
              <a:solidFill>
                <a:schemeClr val="tx1"/>
              </a:solidFill>
              <a:effectLst/>
              <a:latin typeface="+mn-lt"/>
              <a:ea typeface="+mn-ea"/>
              <a:cs typeface="+mn-cs"/>
            </a:endParaRP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What I tried to do with the interviews was get at ‘public’ discourses within the prison – not private ones.  The interview encounter co-produces the knowledge as we know and beyond this the circumstances of the interview will shape what is said. Working in prison contexts was in this respect literally and figuratively constraining.  What is surprising or unsurprising depending on how you approach it is that the prisoners felt less constrained in their responses to my perceptions than the prisoners.  </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What I wanted to get at was how they understood the prison – what purpose did it serve? How did it achieve (or not achieve this)?   </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My reasons for being interested in this were about how the prison would tell me about the state but also about processes of </a:t>
            </a:r>
            <a:r>
              <a:rPr lang="en-GB" sz="1200" kern="1200" dirty="0" err="1">
                <a:solidFill>
                  <a:schemeClr val="tx1"/>
                </a:solidFill>
                <a:effectLst/>
                <a:latin typeface="+mn-lt"/>
                <a:ea typeface="+mn-ea"/>
                <a:cs typeface="+mn-cs"/>
              </a:rPr>
              <a:t>subjectivisation</a:t>
            </a:r>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Interviews were manually  ‘coded’ from reading them and noticing key themes and then returning and highlighting appropriate sections.  There were however two key drivers to the coding which were my interest in how </a:t>
            </a:r>
            <a:r>
              <a:rPr lang="en-GB" sz="1200" kern="1200" dirty="0" err="1">
                <a:solidFill>
                  <a:schemeClr val="tx1"/>
                </a:solidFill>
                <a:effectLst/>
                <a:latin typeface="+mn-lt"/>
                <a:ea typeface="+mn-ea"/>
                <a:cs typeface="+mn-cs"/>
              </a:rPr>
              <a:t>‘the</a:t>
            </a:r>
            <a:r>
              <a:rPr lang="en-GB" sz="1200" kern="1200" dirty="0">
                <a:solidFill>
                  <a:schemeClr val="tx1"/>
                </a:solidFill>
                <a:effectLst/>
                <a:latin typeface="+mn-lt"/>
                <a:ea typeface="+mn-ea"/>
                <a:cs typeface="+mn-cs"/>
              </a:rPr>
              <a:t> state’ appears (or indeed is absent) and I was already interested in the role of religion from previous work that I had done in Nigeria.  </a:t>
            </a:r>
          </a:p>
          <a:p>
            <a:endParaRPr lang="en-GB" dirty="0"/>
          </a:p>
        </p:txBody>
      </p:sp>
      <p:sp>
        <p:nvSpPr>
          <p:cNvPr id="4" name="Slide Number Placeholder 3"/>
          <p:cNvSpPr>
            <a:spLocks noGrp="1"/>
          </p:cNvSpPr>
          <p:nvPr>
            <p:ph type="sldNum" sz="quarter" idx="10"/>
          </p:nvPr>
        </p:nvSpPr>
        <p:spPr/>
        <p:txBody>
          <a:bodyPr/>
          <a:lstStyle/>
          <a:p>
            <a:fld id="{4A4B40C5-DF94-412C-818F-ABE6FAE2D245}" type="slidenum">
              <a:rPr lang="en-GB" smtClean="0"/>
              <a:pPr/>
              <a:t>3</a:t>
            </a:fld>
            <a:endParaRPr lang="en-GB"/>
          </a:p>
        </p:txBody>
      </p:sp>
    </p:spTree>
    <p:extLst>
      <p:ext uri="{BB962C8B-B14F-4D97-AF65-F5344CB8AC3E}">
        <p14:creationId xmlns:p14="http://schemas.microsoft.com/office/powerpoint/2010/main" val="17889690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42975" y="746125"/>
            <a:ext cx="4972050" cy="3729038"/>
          </a:xfrm>
        </p:spPr>
      </p:sp>
      <p:sp>
        <p:nvSpPr>
          <p:cNvPr id="3" name="Notes Placeholder 2"/>
          <p:cNvSpPr>
            <a:spLocks noGrp="1"/>
          </p:cNvSpPr>
          <p:nvPr>
            <p:ph type="body" idx="1"/>
          </p:nvPr>
        </p:nvSpPr>
        <p:spPr/>
        <p:txBody>
          <a:bodyPr>
            <a:normAutofit/>
          </a:bodyPr>
          <a:lstStyle/>
          <a:p>
            <a:endParaRPr lang="en-GB" dirty="0"/>
          </a:p>
          <a:p>
            <a:endParaRPr lang="en-GB" dirty="0"/>
          </a:p>
          <a:p>
            <a:r>
              <a:rPr lang="en-GB" dirty="0"/>
              <a:t>I have a hunch what may be important but different - Religion.  </a:t>
            </a:r>
          </a:p>
        </p:txBody>
      </p:sp>
      <p:sp>
        <p:nvSpPr>
          <p:cNvPr id="4" name="Slide Number Placeholder 3"/>
          <p:cNvSpPr>
            <a:spLocks noGrp="1"/>
          </p:cNvSpPr>
          <p:nvPr>
            <p:ph type="sldNum" sz="quarter" idx="10"/>
          </p:nvPr>
        </p:nvSpPr>
        <p:spPr/>
        <p:txBody>
          <a:bodyPr/>
          <a:lstStyle/>
          <a:p>
            <a:fld id="{4A4B40C5-DF94-412C-818F-ABE6FAE2D245}" type="slidenum">
              <a:rPr lang="en-GB" smtClean="0"/>
              <a:pPr/>
              <a:t>4</a:t>
            </a:fld>
            <a:endParaRPr lang="en-GB"/>
          </a:p>
        </p:txBody>
      </p:sp>
    </p:spTree>
    <p:extLst>
      <p:ext uri="{BB962C8B-B14F-4D97-AF65-F5344CB8AC3E}">
        <p14:creationId xmlns:p14="http://schemas.microsoft.com/office/powerpoint/2010/main" val="16371192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20000"/>
          </a:bodyPr>
          <a:lstStyle/>
          <a:p>
            <a:r>
              <a:rPr lang="en-GB" sz="1200" kern="1200" dirty="0">
                <a:solidFill>
                  <a:schemeClr val="tx1"/>
                </a:solidFill>
                <a:effectLst/>
                <a:latin typeface="+mn-lt"/>
                <a:ea typeface="+mn-ea"/>
                <a:cs typeface="+mn-cs"/>
              </a:rPr>
              <a:t>Training came up very frequently as a means to achieve the reform of the prisoners and to prevent re-offending.  </a:t>
            </a:r>
          </a:p>
          <a:p>
            <a:r>
              <a:rPr lang="en-GB" sz="1200" kern="1200" dirty="0">
                <a:solidFill>
                  <a:schemeClr val="tx1"/>
                </a:solidFill>
                <a:effectLst/>
                <a:latin typeface="+mn-lt"/>
                <a:ea typeface="+mn-ea"/>
                <a:cs typeface="+mn-cs"/>
              </a:rPr>
              <a:t>“…some training so that next time you don’t do things again.” [ Interview  30PO]  </a:t>
            </a:r>
          </a:p>
          <a:p>
            <a:r>
              <a:rPr lang="en-GB" sz="1200" kern="1200" dirty="0">
                <a:solidFill>
                  <a:schemeClr val="tx1"/>
                </a:solidFill>
                <a:effectLst/>
                <a:latin typeface="+mn-lt"/>
                <a:ea typeface="+mn-ea"/>
                <a:cs typeface="+mn-cs"/>
              </a:rPr>
              <a:t>This is often framed as having something to do; </a:t>
            </a:r>
          </a:p>
          <a:p>
            <a:r>
              <a:rPr lang="en-GB" sz="1200" kern="1200" dirty="0">
                <a:solidFill>
                  <a:schemeClr val="tx1"/>
                </a:solidFill>
                <a:effectLst/>
                <a:latin typeface="+mn-lt"/>
                <a:ea typeface="+mn-ea"/>
                <a:cs typeface="+mn-cs"/>
              </a:rPr>
              <a:t> “… if we give them trade that the prisoner has something to do he will not even be thinking of going to rob or going to do whatever.” [ Interview 31PO] </a:t>
            </a:r>
          </a:p>
          <a:p>
            <a:r>
              <a:rPr lang="en-GB" sz="1200" kern="1200" dirty="0">
                <a:solidFill>
                  <a:schemeClr val="tx1"/>
                </a:solidFill>
                <a:effectLst/>
                <a:latin typeface="+mn-lt"/>
                <a:ea typeface="+mn-ea"/>
                <a:cs typeface="+mn-cs"/>
              </a:rPr>
              <a:t>Whilst there is quite a large literature on the protestant work ethic starting with Max Weber and more contemporary political arguments in the UK about work providing a sense of self-worth. This virtue of work in itself was somewhat absent from the discussions of this in the interviews. Indeed the provision of training is framed less about reforming the character of the inmate than transforming their economic circumstances, which will in turn mean they don’t need to offend.  </a:t>
            </a:r>
          </a:p>
          <a:p>
            <a:r>
              <a:rPr lang="en-GB" sz="1200" kern="1200" dirty="0">
                <a:solidFill>
                  <a:schemeClr val="tx1"/>
                </a:solidFill>
                <a:effectLst/>
                <a:latin typeface="+mn-lt"/>
                <a:ea typeface="+mn-ea"/>
                <a:cs typeface="+mn-cs"/>
              </a:rPr>
              <a:t>  “So, it is through a lack of a job that people are going to be committing a lot of crimes in society. […] So if it through a lack of a job, a person has be brought here, it is our duty to ensure, in my opinion, that before the person goes out, he should be able to learn a trade to earn his daily bread.” [Interview 35PO] </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Inmates made similar points: </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“The person should be able to acquire skills here. So that when he goes out because of maybe he doesn’t have job there, that is why he always goes about doing what is necessary, against the law.  So if the person should learn skills here and goes out that will not happen again.” [Interview 37I] </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But this was also about – religion </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Religious reform as measure of ‘success’ - reporting that inmates became Pastors: </a:t>
            </a:r>
          </a:p>
          <a:p>
            <a:r>
              <a:rPr lang="en-GB" sz="1200" kern="1200" dirty="0">
                <a:solidFill>
                  <a:schemeClr val="tx1"/>
                </a:solidFill>
                <a:effectLst/>
                <a:latin typeface="+mn-lt"/>
                <a:ea typeface="+mn-ea"/>
                <a:cs typeface="+mn-cs"/>
              </a:rPr>
              <a:t>“…some of them leave and then become very productive in to the society.  I know about three or four prisoners who are now big time pastors.” [Interview 31PO] </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[Interviews were carried out in the south of Ghana where Christianity dominates. ]</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Indeed one of the current inmates said that their aim on release was to bring people to God{go back to the recording for clearer quote} [Interview 40I] </a:t>
            </a:r>
          </a:p>
          <a:p>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4A4B40C5-DF94-412C-818F-ABE6FAE2D245}" type="slidenum">
              <a:rPr lang="en-GB" smtClean="0"/>
              <a:pPr/>
              <a:t>5</a:t>
            </a:fld>
            <a:endParaRPr lang="en-GB"/>
          </a:p>
        </p:txBody>
      </p:sp>
    </p:spTree>
    <p:extLst>
      <p:ext uri="{BB962C8B-B14F-4D97-AF65-F5344CB8AC3E}">
        <p14:creationId xmlns:p14="http://schemas.microsoft.com/office/powerpoint/2010/main" val="281443787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10000"/>
          </a:bodyPr>
          <a:lstStyle/>
          <a:p>
            <a:endParaRPr lang="en-GB" dirty="0"/>
          </a:p>
          <a:p>
            <a:r>
              <a:rPr lang="en-GB" dirty="0"/>
              <a:t>Akoensi  - </a:t>
            </a:r>
            <a:r>
              <a:rPr lang="en-GB" b="1" dirty="0"/>
              <a:t>97.7% </a:t>
            </a:r>
            <a:r>
              <a:rPr lang="en-GB" dirty="0"/>
              <a:t>of prison officers professed themselves to be religious.  </a:t>
            </a:r>
          </a:p>
          <a:p>
            <a:r>
              <a:rPr lang="en-GB" dirty="0"/>
              <a:t>[100% of my respondents said they were religious] </a:t>
            </a:r>
          </a:p>
          <a:p>
            <a:endParaRPr lang="en-GB" b="1" dirty="0"/>
          </a:p>
          <a:p>
            <a:r>
              <a:rPr lang="en-GB" b="1" dirty="0"/>
              <a:t>DCP – equivalent to prison governor </a:t>
            </a:r>
          </a:p>
          <a:p>
            <a:r>
              <a:rPr lang="en-GB" b="1" dirty="0"/>
              <a:t>“…the other aspect is spiritual reformation, by making sure they go close to god, by worshiping in churches and mosques,…[bringing] people to preach to them so they can now be close to god ” Deputy Controller of Prison, Nigeria </a:t>
            </a:r>
          </a:p>
          <a:p>
            <a:endParaRPr lang="en-GB" b="1" dirty="0"/>
          </a:p>
          <a:p>
            <a:r>
              <a:rPr lang="en-GB" sz="1200" kern="1200" dirty="0">
                <a:solidFill>
                  <a:schemeClr val="tx1"/>
                </a:solidFill>
                <a:effectLst/>
                <a:latin typeface="+mn-lt"/>
                <a:ea typeface="+mn-ea"/>
                <a:cs typeface="+mn-cs"/>
              </a:rPr>
              <a:t>Dominance of ‘religion’  - predominantly Christianity in this context -  as way of understanding reform and the creation of a new subject.  Foucault discussed it as applying to the soul.  Profound kind of power but one which has been medicalised and socialised in the west is in Ghana centrally one discussed through two mediums advice what Ghanaian prison officers refer to as ‘counselling’ (this is not formal counselling but rather prison officers giving advice to prisoners on what they should or shouldn’t do either within or outside the prison) and through religious/spiritual change.  </a:t>
            </a:r>
          </a:p>
          <a:p>
            <a:r>
              <a:rPr lang="en-GB" sz="1200" kern="1200" dirty="0">
                <a:solidFill>
                  <a:schemeClr val="tx1"/>
                </a:solidFill>
                <a:effectLst/>
                <a:latin typeface="+mn-lt"/>
                <a:ea typeface="+mn-ea"/>
                <a:cs typeface="+mn-cs"/>
              </a:rPr>
              <a:t>“What we need to do for us to notice a change is, one: the religious activity. […] Any by and by, when they really listen to the word of God, they can change or reform. [Interview 35PO]</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Change of the person through religion was a key touchstone for prisoners as well as prison officers.   One inmate considered that prison should only be for serious crimes (not his offence) and when asked what the purpose of putting these more serious offenders in prison would be, he thought it was to provide and opportunity for God to “change their life” [ Interview 36I].  </a:t>
            </a:r>
          </a:p>
          <a:p>
            <a:r>
              <a:rPr lang="en-GB" sz="1200" kern="1200" dirty="0">
                <a:solidFill>
                  <a:schemeClr val="tx1"/>
                </a:solidFill>
                <a:effectLst/>
                <a:latin typeface="+mn-lt"/>
                <a:ea typeface="+mn-ea"/>
                <a:cs typeface="+mn-cs"/>
              </a:rPr>
              <a:t>“Okay, the first one is God, the word of God. I think they should push more , the word of God and the ways of God, into the prison service, more than anything.” [Interview 36I]</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Even for those who are more sceptical the Churches and the Mosque are seen to be active agents in reformation -  “The reforming and the rehabilitation for reintegration into society is just in theory, it doesn’t happen practically because there are not reformation processes going on… […] There are workshops </a:t>
            </a:r>
            <a:r>
              <a:rPr lang="en-GB" sz="1200" kern="1200" dirty="0" err="1">
                <a:solidFill>
                  <a:schemeClr val="tx1"/>
                </a:solidFill>
                <a:effectLst/>
                <a:latin typeface="+mn-lt"/>
                <a:ea typeface="+mn-ea"/>
                <a:cs typeface="+mn-cs"/>
              </a:rPr>
              <a:t>bute</a:t>
            </a:r>
            <a:r>
              <a:rPr lang="en-GB" sz="1200" kern="1200" dirty="0">
                <a:solidFill>
                  <a:schemeClr val="tx1"/>
                </a:solidFill>
                <a:effectLst/>
                <a:latin typeface="+mn-lt"/>
                <a:ea typeface="+mn-ea"/>
                <a:cs typeface="+mn-cs"/>
              </a:rPr>
              <a:t> they are ill-</a:t>
            </a:r>
            <a:r>
              <a:rPr lang="en-GB" sz="1200" kern="1200" dirty="0" err="1">
                <a:solidFill>
                  <a:schemeClr val="tx1"/>
                </a:solidFill>
                <a:effectLst/>
                <a:latin typeface="+mn-lt"/>
                <a:ea typeface="+mn-ea"/>
                <a:cs typeface="+mn-cs"/>
              </a:rPr>
              <a:t>equiped</a:t>
            </a:r>
            <a:r>
              <a:rPr lang="en-GB" sz="1200" kern="1200" dirty="0">
                <a:solidFill>
                  <a:schemeClr val="tx1"/>
                </a:solidFill>
                <a:effectLst/>
                <a:latin typeface="+mn-lt"/>
                <a:ea typeface="+mn-ea"/>
                <a:cs typeface="+mn-cs"/>
              </a:rPr>
              <a:t> so they are not reforming much. The Churches, yes. The Churches and the Mosque, the pastors come and preach to us and talk about reformation.” [Interview 41I]  </a:t>
            </a:r>
          </a:p>
          <a:p>
            <a:endParaRPr lang="en-GB" b="1" dirty="0"/>
          </a:p>
          <a:p>
            <a:endParaRPr lang="en-GB" dirty="0"/>
          </a:p>
          <a:p>
            <a:endParaRPr lang="en-GB" dirty="0"/>
          </a:p>
        </p:txBody>
      </p:sp>
      <p:sp>
        <p:nvSpPr>
          <p:cNvPr id="4" name="Slide Number Placeholder 3"/>
          <p:cNvSpPr>
            <a:spLocks noGrp="1"/>
          </p:cNvSpPr>
          <p:nvPr>
            <p:ph type="sldNum" sz="quarter" idx="10"/>
          </p:nvPr>
        </p:nvSpPr>
        <p:spPr/>
        <p:txBody>
          <a:bodyPr/>
          <a:lstStyle/>
          <a:p>
            <a:fld id="{4A4B40C5-DF94-412C-818F-ABE6FAE2D245}" type="slidenum">
              <a:rPr lang="en-GB" smtClean="0"/>
              <a:pPr/>
              <a:t>6</a:t>
            </a:fld>
            <a:endParaRPr lang="en-GB"/>
          </a:p>
        </p:txBody>
      </p:sp>
    </p:spTree>
    <p:extLst>
      <p:ext uri="{BB962C8B-B14F-4D97-AF65-F5344CB8AC3E}">
        <p14:creationId xmlns:p14="http://schemas.microsoft.com/office/powerpoint/2010/main" val="12141777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latin typeface="+mn-lt"/>
                <a:ea typeface="+mn-ea"/>
                <a:cs typeface="+mn-cs"/>
              </a:rPr>
              <a:t>The famous illustration taken from ‘Plan for a penitentiary 1840’ .  In this image we have the </a:t>
            </a:r>
            <a:r>
              <a:rPr lang="en-GB" sz="1200" kern="1200" dirty="0" err="1">
                <a:solidFill>
                  <a:schemeClr val="tx1"/>
                </a:solidFill>
                <a:latin typeface="+mn-lt"/>
                <a:ea typeface="+mn-ea"/>
                <a:cs typeface="+mn-cs"/>
              </a:rPr>
              <a:t>panopitcon</a:t>
            </a:r>
            <a:r>
              <a:rPr lang="en-GB" sz="1200" kern="1200" dirty="0">
                <a:solidFill>
                  <a:schemeClr val="tx1"/>
                </a:solidFill>
                <a:latin typeface="+mn-lt"/>
                <a:ea typeface="+mn-ea"/>
                <a:cs typeface="+mn-cs"/>
              </a:rPr>
              <a:t> – but we also have a prisoner at prayer.  </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latin typeface="+mn-lt"/>
                <a:ea typeface="+mn-ea"/>
                <a:cs typeface="+mn-cs"/>
              </a:rPr>
              <a:t>The quote is from Discipline and Punishment</a:t>
            </a:r>
            <a:r>
              <a:rPr lang="en-GB" sz="1200" kern="1200" baseline="0" dirty="0">
                <a:solidFill>
                  <a:schemeClr val="tx1"/>
                </a:solidFill>
                <a:latin typeface="+mn-lt"/>
                <a:ea typeface="+mn-ea"/>
                <a:cs typeface="+mn-cs"/>
              </a:rPr>
              <a:t> – p.28 </a:t>
            </a:r>
            <a:endParaRPr lang="en-GB" sz="1200" kern="1200" dirty="0">
              <a:solidFill>
                <a:schemeClr val="tx1"/>
              </a:solidFill>
              <a:latin typeface="+mn-lt"/>
              <a:ea typeface="+mn-ea"/>
              <a:cs typeface="+mn-cs"/>
            </a:endParaRPr>
          </a:p>
          <a:p>
            <a:endParaRPr lang="en-GB" dirty="0"/>
          </a:p>
          <a:p>
            <a:endParaRPr lang="en-GB" dirty="0"/>
          </a:p>
        </p:txBody>
      </p:sp>
      <p:sp>
        <p:nvSpPr>
          <p:cNvPr id="4" name="Slide Number Placeholder 3"/>
          <p:cNvSpPr>
            <a:spLocks noGrp="1"/>
          </p:cNvSpPr>
          <p:nvPr>
            <p:ph type="sldNum" sz="quarter" idx="10"/>
          </p:nvPr>
        </p:nvSpPr>
        <p:spPr/>
        <p:txBody>
          <a:bodyPr/>
          <a:lstStyle/>
          <a:p>
            <a:fld id="{4A4B40C5-DF94-412C-818F-ABE6FAE2D245}" type="slidenum">
              <a:rPr lang="en-GB" smtClean="0"/>
              <a:pPr/>
              <a:t>7</a:t>
            </a:fld>
            <a:endParaRPr lang="en-GB"/>
          </a:p>
        </p:txBody>
      </p:sp>
    </p:spTree>
    <p:extLst>
      <p:ext uri="{BB962C8B-B14F-4D97-AF65-F5344CB8AC3E}">
        <p14:creationId xmlns:p14="http://schemas.microsoft.com/office/powerpoint/2010/main" val="149041361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sz="1200" kern="1200" dirty="0">
                <a:solidFill>
                  <a:schemeClr val="tx1"/>
                </a:solidFill>
                <a:effectLst/>
                <a:latin typeface="+mn-lt"/>
                <a:ea typeface="+mn-ea"/>
                <a:cs typeface="+mn-cs"/>
              </a:rPr>
              <a:t>There is a sense of being unseen from both the prisoners and the prison officers in terms of the state and indeed the wider population. </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“People don’t know what the </a:t>
            </a:r>
            <a:r>
              <a:rPr lang="en-GB" sz="1200" kern="1200" dirty="0" err="1">
                <a:solidFill>
                  <a:schemeClr val="tx1"/>
                </a:solidFill>
                <a:effectLst/>
                <a:latin typeface="+mn-lt"/>
                <a:ea typeface="+mn-ea"/>
                <a:cs typeface="+mn-cs"/>
              </a:rPr>
              <a:t>pri</a:t>
            </a:r>
            <a:r>
              <a:rPr lang="en-GB" sz="1200" kern="1200" dirty="0">
                <a:solidFill>
                  <a:schemeClr val="tx1"/>
                </a:solidFill>
                <a:effectLst/>
                <a:latin typeface="+mn-lt"/>
                <a:ea typeface="+mn-ea"/>
                <a:cs typeface="+mn-cs"/>
              </a:rPr>
              <a:t>-prison service is doing.” [Interview 38I] </a:t>
            </a:r>
          </a:p>
          <a:p>
            <a:r>
              <a:rPr lang="en-GB" sz="1200" kern="1200" dirty="0">
                <a:solidFill>
                  <a:schemeClr val="tx1"/>
                </a:solidFill>
                <a:effectLst/>
                <a:latin typeface="+mn-lt"/>
                <a:ea typeface="+mn-ea"/>
                <a:cs typeface="+mn-cs"/>
              </a:rPr>
              <a:t> </a:t>
            </a:r>
          </a:p>
          <a:p>
            <a:r>
              <a:rPr lang="en-GB" sz="1200" b="1"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r>
              <a:rPr lang="en-GB" sz="1200" i="1" kern="1200" dirty="0">
                <a:solidFill>
                  <a:schemeClr val="tx1"/>
                </a:solidFill>
                <a:effectLst/>
                <a:latin typeface="+mn-lt"/>
                <a:ea typeface="+mn-ea"/>
                <a:cs typeface="+mn-cs"/>
              </a:rPr>
              <a:t>Food -  </a:t>
            </a:r>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“For when I was talking, I was talking earlier that our food here is with the main problem. I don’t think it’s the fault of the office.  It’s from the Government.” [Interview 38I] </a:t>
            </a:r>
          </a:p>
          <a:p>
            <a:endParaRPr lang="en-GB" dirty="0"/>
          </a:p>
        </p:txBody>
      </p:sp>
      <p:sp>
        <p:nvSpPr>
          <p:cNvPr id="4" name="Slide Number Placeholder 3"/>
          <p:cNvSpPr>
            <a:spLocks noGrp="1"/>
          </p:cNvSpPr>
          <p:nvPr>
            <p:ph type="sldNum" sz="quarter" idx="10"/>
          </p:nvPr>
        </p:nvSpPr>
        <p:spPr/>
        <p:txBody>
          <a:bodyPr/>
          <a:lstStyle/>
          <a:p>
            <a:fld id="{4A4B40C5-DF94-412C-818F-ABE6FAE2D245}" type="slidenum">
              <a:rPr lang="en-GB" smtClean="0"/>
              <a:pPr/>
              <a:t>8</a:t>
            </a:fld>
            <a:endParaRPr lang="en-GB"/>
          </a:p>
        </p:txBody>
      </p:sp>
    </p:spTree>
    <p:extLst>
      <p:ext uri="{BB962C8B-B14F-4D97-AF65-F5344CB8AC3E}">
        <p14:creationId xmlns:p14="http://schemas.microsoft.com/office/powerpoint/2010/main" val="153723253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8B8E5382-74B6-4C7D-ADBF-2A51CEF9EDF6}" type="datetimeFigureOut">
              <a:rPr lang="en-GB" smtClean="0"/>
              <a:pPr/>
              <a:t>19/12/2018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BAD16CF-0635-4A23-B968-FA28C835422E}" type="slidenum">
              <a:rPr lang="en-GB" smtClean="0"/>
              <a:pPr/>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8" name="Picture 2" descr="Jos prison in Nigeria: The government wants to deport some of the 594 Nigerians currently in British prisons"/>
          <p:cNvPicPr>
            <a:picLocks noChangeAspect="1" noChangeArrowheads="1"/>
          </p:cNvPicPr>
          <p:nvPr userDrawn="1"/>
        </p:nvPicPr>
        <p:blipFill rotWithShape="1">
          <a:blip r:embed="rId2" cstate="print"/>
          <a:srcRect l="-249" t="41555" r="10" b="36569"/>
          <a:stretch/>
        </p:blipFill>
        <p:spPr bwMode="auto">
          <a:xfrm>
            <a:off x="-194593" y="0"/>
            <a:ext cx="9508777" cy="1440160"/>
          </a:xfrm>
          <a:prstGeom prst="rect">
            <a:avLst/>
          </a:prstGeom>
          <a:noFill/>
          <a:ln>
            <a:noFill/>
          </a:ln>
        </p:spPr>
      </p:pic>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8B8E5382-74B6-4C7D-ADBF-2A51CEF9EDF6}" type="datetimeFigureOut">
              <a:rPr lang="en-GB" smtClean="0"/>
              <a:pPr/>
              <a:t>19/12/2018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BAD16CF-0635-4A23-B968-FA28C835422E}" type="slidenum">
              <a:rPr lang="en-GB" smtClean="0"/>
              <a:pPr/>
              <a:t>‹#›</a:t>
            </a:fld>
            <a:endParaRPr lang="en-GB"/>
          </a:p>
        </p:txBody>
      </p:sp>
      <p:pic>
        <p:nvPicPr>
          <p:cNvPr id="7" name="Picture 2" descr="Jos prison in Nigeria: The government wants to deport some of the 594 Nigerians currently in British prisons"/>
          <p:cNvPicPr>
            <a:picLocks noChangeAspect="1" noChangeArrowheads="1"/>
          </p:cNvPicPr>
          <p:nvPr userDrawn="1"/>
        </p:nvPicPr>
        <p:blipFill rotWithShape="1">
          <a:blip r:embed="rId2" cstate="print"/>
          <a:srcRect l="-249" t="41555" r="10" b="36569"/>
          <a:stretch/>
        </p:blipFill>
        <p:spPr bwMode="auto">
          <a:xfrm>
            <a:off x="-182389" y="5406083"/>
            <a:ext cx="9508777" cy="1440160"/>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B8E5382-74B6-4C7D-ADBF-2A51CEF9EDF6}" type="datetimeFigureOut">
              <a:rPr lang="en-GB" smtClean="0"/>
              <a:pPr/>
              <a:t>19/12/2018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BAD16CF-0635-4A23-B968-FA28C835422E}" type="slidenum">
              <a:rPr lang="en-GB" smtClean="0"/>
              <a:pPr/>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8B8E5382-74B6-4C7D-ADBF-2A51CEF9EDF6}" type="datetimeFigureOut">
              <a:rPr lang="en-GB" smtClean="0"/>
              <a:pPr/>
              <a:t>19/12/2018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BAD16CF-0635-4A23-B968-FA28C835422E}" type="slidenum">
              <a:rPr lang="en-GB" smtClean="0"/>
              <a:pPr/>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8B8E5382-74B6-4C7D-ADBF-2A51CEF9EDF6}" type="datetimeFigureOut">
              <a:rPr lang="en-GB" smtClean="0"/>
              <a:pPr/>
              <a:t>19/12/2018</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0BAD16CF-0635-4A23-B968-FA28C835422E}" type="slidenum">
              <a:rPr lang="en-GB" smtClean="0"/>
              <a:pPr/>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8B8E5382-74B6-4C7D-ADBF-2A51CEF9EDF6}" type="datetimeFigureOut">
              <a:rPr lang="en-GB" smtClean="0"/>
              <a:pPr/>
              <a:t>19/12/2018</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0BAD16CF-0635-4A23-B968-FA28C835422E}" type="slidenum">
              <a:rPr lang="en-GB" smtClean="0"/>
              <a:pPr/>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B8E5382-74B6-4C7D-ADBF-2A51CEF9EDF6}" type="datetimeFigureOut">
              <a:rPr lang="en-GB" smtClean="0"/>
              <a:pPr/>
              <a:t>19/12/2018</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0BAD16CF-0635-4A23-B968-FA28C835422E}" type="slidenum">
              <a:rPr lang="en-GB" smtClean="0"/>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B8E5382-74B6-4C7D-ADBF-2A51CEF9EDF6}" type="datetimeFigureOut">
              <a:rPr lang="en-GB" smtClean="0"/>
              <a:pPr/>
              <a:t>19/12/2018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BAD16CF-0635-4A23-B968-FA28C835422E}" type="slidenum">
              <a:rPr lang="en-GB" smtClean="0"/>
              <a:pPr/>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B8E5382-74B6-4C7D-ADBF-2A51CEF9EDF6}" type="datetimeFigureOut">
              <a:rPr lang="en-GB" smtClean="0"/>
              <a:pPr/>
              <a:t>19/12/2018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BAD16CF-0635-4A23-B968-FA28C835422E}" type="slidenum">
              <a:rPr lang="en-GB" smtClean="0"/>
              <a:pPr/>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8B8E5382-74B6-4C7D-ADBF-2A51CEF9EDF6}" type="datetimeFigureOut">
              <a:rPr lang="en-GB" smtClean="0"/>
              <a:pPr/>
              <a:t>19/12/2018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BAD16CF-0635-4A23-B968-FA28C835422E}" type="slidenum">
              <a:rPr lang="en-GB" smtClean="0"/>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8B8E5382-74B6-4C7D-ADBF-2A51CEF9EDF6}" type="datetimeFigureOut">
              <a:rPr lang="en-GB" smtClean="0"/>
              <a:pPr/>
              <a:t>19/12/2018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BAD16CF-0635-4A23-B968-FA28C835422E}" type="slidenum">
              <a:rPr lang="en-GB" smtClean="0"/>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B8E5382-74B6-4C7D-ADBF-2A51CEF9EDF6}" type="datetimeFigureOut">
              <a:rPr lang="en-GB" smtClean="0"/>
              <a:pPr/>
              <a:t>19/12/2018</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BAD16CF-0635-4A23-B968-FA28C835422E}" type="slidenum">
              <a:rPr lang="en-GB" smtClean="0"/>
              <a:pPr/>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4067944" y="626117"/>
            <a:ext cx="3958208" cy="4392488"/>
          </a:xfrm>
        </p:spPr>
        <p:txBody>
          <a:bodyPr>
            <a:noAutofit/>
          </a:bodyPr>
          <a:lstStyle/>
          <a:p>
            <a:pPr algn="l"/>
            <a:r>
              <a:rPr lang="en-GB" sz="4200" b="1" dirty="0"/>
              <a:t>Ghana’s prisons: Subject to state power</a:t>
            </a:r>
            <a:endParaRPr lang="en-GB" sz="4200" b="1" dirty="0">
              <a:latin typeface="Aharoni" pitchFamily="2" charset="-79"/>
              <a:cs typeface="Aharoni" pitchFamily="2" charset="-79"/>
            </a:endParaRPr>
          </a:p>
        </p:txBody>
      </p:sp>
      <p:sp>
        <p:nvSpPr>
          <p:cNvPr id="5" name="Subtitle 4"/>
          <p:cNvSpPr>
            <a:spLocks noGrp="1"/>
          </p:cNvSpPr>
          <p:nvPr>
            <p:ph type="subTitle" idx="1"/>
          </p:nvPr>
        </p:nvSpPr>
        <p:spPr>
          <a:xfrm>
            <a:off x="3995936" y="4345753"/>
            <a:ext cx="4824536" cy="1345704"/>
          </a:xfrm>
        </p:spPr>
        <p:txBody>
          <a:bodyPr>
            <a:normAutofit/>
          </a:bodyPr>
          <a:lstStyle/>
          <a:p>
            <a:pPr algn="l"/>
            <a:r>
              <a:rPr lang="en-GB" sz="2800" b="1" dirty="0">
                <a:solidFill>
                  <a:schemeClr val="accent6">
                    <a:lumMod val="50000"/>
                  </a:schemeClr>
                </a:solidFill>
              </a:rPr>
              <a:t>Reform and Rehabilitation </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703827" y="342057"/>
            <a:ext cx="6130925" cy="1143000"/>
          </a:xfrm>
        </p:spPr>
        <p:txBody>
          <a:bodyPr>
            <a:normAutofit/>
          </a:bodyPr>
          <a:lstStyle/>
          <a:p>
            <a:pPr algn="l"/>
            <a:r>
              <a:rPr lang="en-GB" dirty="0">
                <a:solidFill>
                  <a:srgbClr val="AD5207"/>
                </a:solidFill>
                <a:latin typeface="Aharoni" pitchFamily="2" charset="-79"/>
                <a:cs typeface="Aharoni" pitchFamily="2" charset="-79"/>
              </a:rPr>
              <a:t>The Politics of Prisons </a:t>
            </a:r>
          </a:p>
        </p:txBody>
      </p:sp>
      <p:sp>
        <p:nvSpPr>
          <p:cNvPr id="3" name="Content Placeholder 2"/>
          <p:cNvSpPr>
            <a:spLocks noGrp="1"/>
          </p:cNvSpPr>
          <p:nvPr>
            <p:ph idx="4294967295"/>
          </p:nvPr>
        </p:nvSpPr>
        <p:spPr>
          <a:xfrm>
            <a:off x="899592" y="1619672"/>
            <a:ext cx="7344816" cy="4319067"/>
          </a:xfrm>
        </p:spPr>
        <p:txBody>
          <a:bodyPr>
            <a:normAutofit/>
          </a:bodyPr>
          <a:lstStyle/>
          <a:p>
            <a:r>
              <a:rPr lang="en-GB" b="1" dirty="0"/>
              <a:t>Absence from politics?</a:t>
            </a:r>
          </a:p>
          <a:p>
            <a:pPr lvl="1"/>
            <a:r>
              <a:rPr lang="en-GB" b="1" dirty="0" err="1"/>
              <a:t>Focault</a:t>
            </a:r>
            <a:r>
              <a:rPr lang="en-GB" b="1" dirty="0"/>
              <a:t> </a:t>
            </a:r>
          </a:p>
          <a:p>
            <a:pPr lvl="1"/>
            <a:r>
              <a:rPr lang="en-GB" b="1" dirty="0"/>
              <a:t>Everyday State</a:t>
            </a:r>
          </a:p>
          <a:p>
            <a:endParaRPr lang="en-GB" b="1" dirty="0"/>
          </a:p>
          <a:p>
            <a:r>
              <a:rPr lang="en-GB" b="1" dirty="0"/>
              <a:t>Little on African Prisons </a:t>
            </a:r>
          </a:p>
          <a:p>
            <a:pPr lvl="1"/>
            <a:r>
              <a:rPr lang="en-GB" b="1" dirty="0"/>
              <a:t>Central to colonial control</a:t>
            </a:r>
          </a:p>
          <a:p>
            <a:pPr lvl="1"/>
            <a:r>
              <a:rPr lang="en-GB" b="1" dirty="0"/>
              <a:t>Focus on other branches of legal system </a:t>
            </a:r>
          </a:p>
          <a:p>
            <a:endParaRPr lang="en-GB" b="1" dirty="0"/>
          </a:p>
          <a:p>
            <a:endParaRPr lang="en-GB" b="1" dirty="0"/>
          </a:p>
          <a:p>
            <a:endParaRPr lang="en-GB" b="1" dirty="0"/>
          </a:p>
          <a:p>
            <a:endParaRPr lang="en-GB" b="1" dirty="0"/>
          </a:p>
          <a:p>
            <a:endParaRPr lang="en-GB" b="1" dirty="0"/>
          </a:p>
          <a:p>
            <a:endParaRPr lang="en-GB" b="1" dirty="0"/>
          </a:p>
        </p:txBody>
      </p:sp>
      <p:sp>
        <p:nvSpPr>
          <p:cNvPr id="5" name="Content Placeholder 2"/>
          <p:cNvSpPr txBox="1">
            <a:spLocks/>
          </p:cNvSpPr>
          <p:nvPr/>
        </p:nvSpPr>
        <p:spPr>
          <a:xfrm>
            <a:off x="467544" y="1412776"/>
            <a:ext cx="8229600" cy="4525963"/>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Tx/>
              <a:buSzTx/>
              <a:tabLst/>
              <a:defRPr/>
            </a:pPr>
            <a:endParaRPr lang="en-GB" sz="3200" b="1" dirty="0"/>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GB" sz="3000" b="1" i="0" u="none" strike="noStrike" kern="1200" cap="none" spc="0" normalizeH="0" baseline="0" noProof="0" dirty="0">
              <a:ln>
                <a:noFill/>
              </a:ln>
              <a:solidFill>
                <a:schemeClr val="tx1"/>
              </a:solidFill>
              <a:effectLst/>
              <a:uLnTx/>
              <a:uFillTx/>
              <a:latin typeface="+mn-lt"/>
              <a:ea typeface="+mn-ea"/>
              <a:cs typeface="Arial" pitchFamily="34"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703827" y="342057"/>
            <a:ext cx="7756605" cy="1143000"/>
          </a:xfrm>
        </p:spPr>
        <p:txBody>
          <a:bodyPr>
            <a:normAutofit/>
          </a:bodyPr>
          <a:lstStyle/>
          <a:p>
            <a:pPr algn="l"/>
            <a:r>
              <a:rPr lang="en-GB" dirty="0">
                <a:solidFill>
                  <a:schemeClr val="accent6">
                    <a:lumMod val="50000"/>
                  </a:schemeClr>
                </a:solidFill>
                <a:latin typeface="Aharoni" pitchFamily="2" charset="-79"/>
                <a:cs typeface="Aharoni" pitchFamily="2" charset="-79"/>
              </a:rPr>
              <a:t>Methodology</a:t>
            </a:r>
            <a:endParaRPr lang="en-GB" dirty="0">
              <a:solidFill>
                <a:srgbClr val="AD5207"/>
              </a:solidFill>
              <a:latin typeface="Aharoni" pitchFamily="2" charset="-79"/>
              <a:cs typeface="Aharoni" pitchFamily="2" charset="-79"/>
            </a:endParaRPr>
          </a:p>
        </p:txBody>
      </p:sp>
      <p:sp>
        <p:nvSpPr>
          <p:cNvPr id="3" name="Content Placeholder 2"/>
          <p:cNvSpPr>
            <a:spLocks noGrp="1"/>
          </p:cNvSpPr>
          <p:nvPr>
            <p:ph idx="4294967295"/>
          </p:nvPr>
        </p:nvSpPr>
        <p:spPr>
          <a:xfrm>
            <a:off x="899592" y="1619672"/>
            <a:ext cx="7344816" cy="4319067"/>
          </a:xfrm>
        </p:spPr>
        <p:txBody>
          <a:bodyPr>
            <a:normAutofit/>
          </a:bodyPr>
          <a:lstStyle/>
          <a:p>
            <a:r>
              <a:rPr lang="en-GB" sz="2800" b="1" dirty="0"/>
              <a:t>Interviews – Ghana and Nigeria </a:t>
            </a:r>
          </a:p>
          <a:p>
            <a:endParaRPr lang="en-GB" sz="2800" b="1" dirty="0"/>
          </a:p>
          <a:p>
            <a:r>
              <a:rPr lang="en-GB" sz="2800" b="1" dirty="0"/>
              <a:t>Get at ‘public’ discourses within the prison  </a:t>
            </a:r>
          </a:p>
          <a:p>
            <a:endParaRPr lang="en-GB" sz="2800" b="1" dirty="0"/>
          </a:p>
          <a:p>
            <a:r>
              <a:rPr lang="en-GB" sz="2800" b="1" dirty="0"/>
              <a:t>Broad general questions about the purpose of the prison, and what was done to achieve this.  </a:t>
            </a:r>
          </a:p>
          <a:p>
            <a:pPr marL="0" indent="0">
              <a:buNone/>
            </a:pPr>
            <a:endParaRPr lang="en-GB" b="1" dirty="0"/>
          </a:p>
          <a:p>
            <a:endParaRPr lang="en-GB" b="1" dirty="0"/>
          </a:p>
          <a:p>
            <a:endParaRPr lang="en-GB" b="1" dirty="0"/>
          </a:p>
          <a:p>
            <a:endParaRPr lang="en-GB" b="1" dirty="0"/>
          </a:p>
          <a:p>
            <a:endParaRPr lang="en-GB" b="1" dirty="0"/>
          </a:p>
          <a:p>
            <a:endParaRPr lang="en-GB" b="1" dirty="0"/>
          </a:p>
        </p:txBody>
      </p:sp>
      <p:sp>
        <p:nvSpPr>
          <p:cNvPr id="5" name="Content Placeholder 2"/>
          <p:cNvSpPr txBox="1">
            <a:spLocks/>
          </p:cNvSpPr>
          <p:nvPr/>
        </p:nvSpPr>
        <p:spPr>
          <a:xfrm>
            <a:off x="467544" y="1412776"/>
            <a:ext cx="8229600" cy="4525963"/>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Tx/>
              <a:buSzTx/>
              <a:tabLst/>
              <a:defRPr/>
            </a:pPr>
            <a:endParaRPr lang="en-GB" sz="3200" b="1" dirty="0"/>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GB" sz="3000" b="1" i="0" u="none" strike="noStrike" kern="1200" cap="none" spc="0" normalizeH="0" baseline="0" noProof="0" dirty="0">
              <a:ln>
                <a:noFill/>
              </a:ln>
              <a:solidFill>
                <a:schemeClr val="tx1"/>
              </a:solidFill>
              <a:effectLst/>
              <a:uLnTx/>
              <a:uFillTx/>
              <a:latin typeface="+mn-lt"/>
              <a:ea typeface="+mn-ea"/>
              <a:cs typeface="Arial" pitchFamily="34" charset="0"/>
            </a:endParaRPr>
          </a:p>
        </p:txBody>
      </p:sp>
    </p:spTree>
    <p:extLst>
      <p:ext uri="{BB962C8B-B14F-4D97-AF65-F5344CB8AC3E}">
        <p14:creationId xmlns:p14="http://schemas.microsoft.com/office/powerpoint/2010/main" val="31945945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4283968" y="692696"/>
            <a:ext cx="4174232" cy="5472608"/>
          </a:xfrm>
        </p:spPr>
        <p:txBody>
          <a:bodyPr>
            <a:normAutofit/>
          </a:bodyPr>
          <a:lstStyle/>
          <a:p>
            <a:pPr algn="l"/>
            <a:r>
              <a:rPr lang="en-GB" sz="3600" b="1" dirty="0">
                <a:latin typeface="Aharoni" pitchFamily="2" charset="-79"/>
                <a:cs typeface="Aharoni" pitchFamily="2" charset="-79"/>
              </a:rPr>
              <a:t>How is the reform and rehabilitation of prisoners, understood within Ghanaian prisons</a:t>
            </a:r>
            <a:r>
              <a:rPr lang="en-GB" sz="4800" b="1" dirty="0">
                <a:latin typeface="Aharoni" pitchFamily="2" charset="-79"/>
                <a:cs typeface="Aharoni" pitchFamily="2" charset="-79"/>
              </a:rPr>
              <a:t>?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703827" y="342057"/>
            <a:ext cx="7756605" cy="1143000"/>
          </a:xfrm>
        </p:spPr>
        <p:txBody>
          <a:bodyPr>
            <a:normAutofit/>
          </a:bodyPr>
          <a:lstStyle/>
          <a:p>
            <a:pPr algn="l"/>
            <a:r>
              <a:rPr lang="en-GB" dirty="0">
                <a:solidFill>
                  <a:srgbClr val="AD5207"/>
                </a:solidFill>
                <a:latin typeface="Aharoni" pitchFamily="2" charset="-79"/>
                <a:cs typeface="Aharoni" pitchFamily="2" charset="-79"/>
              </a:rPr>
              <a:t>‘Something doing’ </a:t>
            </a:r>
          </a:p>
        </p:txBody>
      </p:sp>
      <p:sp>
        <p:nvSpPr>
          <p:cNvPr id="3" name="Content Placeholder 2"/>
          <p:cNvSpPr>
            <a:spLocks noGrp="1"/>
          </p:cNvSpPr>
          <p:nvPr>
            <p:ph idx="4294967295"/>
          </p:nvPr>
        </p:nvSpPr>
        <p:spPr>
          <a:xfrm>
            <a:off x="899592" y="1619672"/>
            <a:ext cx="7344816" cy="4319067"/>
          </a:xfrm>
        </p:spPr>
        <p:txBody>
          <a:bodyPr>
            <a:normAutofit/>
          </a:bodyPr>
          <a:lstStyle/>
          <a:p>
            <a:r>
              <a:rPr lang="en-GB" sz="2800" b="1" dirty="0"/>
              <a:t>Rehabilitation frequently understood as work skills development</a:t>
            </a:r>
          </a:p>
          <a:p>
            <a:endParaRPr lang="en-GB" sz="2800" b="1" dirty="0"/>
          </a:p>
          <a:p>
            <a:endParaRPr lang="en-GB" sz="2800" b="1" dirty="0"/>
          </a:p>
          <a:p>
            <a:endParaRPr lang="en-GB" sz="2800" b="1" dirty="0"/>
          </a:p>
          <a:p>
            <a:r>
              <a:rPr lang="en-GB" sz="2800" b="1" dirty="0"/>
              <a:t>Success on release: Getting a job… </a:t>
            </a:r>
          </a:p>
          <a:p>
            <a:pPr marL="457200" lvl="1" indent="0">
              <a:buNone/>
            </a:pPr>
            <a:endParaRPr lang="en-GB" sz="2400" b="1" dirty="0"/>
          </a:p>
          <a:p>
            <a:pPr marL="0" indent="0">
              <a:buNone/>
            </a:pPr>
            <a:endParaRPr lang="en-GB" b="1" dirty="0"/>
          </a:p>
          <a:p>
            <a:endParaRPr lang="en-GB" b="1" dirty="0"/>
          </a:p>
          <a:p>
            <a:endParaRPr lang="en-GB" b="1" dirty="0"/>
          </a:p>
          <a:p>
            <a:endParaRPr lang="en-GB" b="1" dirty="0"/>
          </a:p>
          <a:p>
            <a:endParaRPr lang="en-GB" b="1" dirty="0"/>
          </a:p>
          <a:p>
            <a:endParaRPr lang="en-GB" b="1" dirty="0"/>
          </a:p>
        </p:txBody>
      </p:sp>
      <p:sp>
        <p:nvSpPr>
          <p:cNvPr id="5" name="Content Placeholder 2"/>
          <p:cNvSpPr txBox="1">
            <a:spLocks/>
          </p:cNvSpPr>
          <p:nvPr/>
        </p:nvSpPr>
        <p:spPr>
          <a:xfrm>
            <a:off x="467544" y="1412776"/>
            <a:ext cx="8229600" cy="4525963"/>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Tx/>
              <a:buSzTx/>
              <a:tabLst/>
              <a:defRPr/>
            </a:pPr>
            <a:endParaRPr lang="en-GB" sz="3200" b="1" dirty="0"/>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GB" sz="3000" b="1" i="0" u="none" strike="noStrike" kern="1200" cap="none" spc="0" normalizeH="0" baseline="0" noProof="0" dirty="0">
              <a:ln>
                <a:noFill/>
              </a:ln>
              <a:solidFill>
                <a:schemeClr val="tx1"/>
              </a:solidFill>
              <a:effectLst/>
              <a:uLnTx/>
              <a:uFillTx/>
              <a:latin typeface="+mn-lt"/>
              <a:ea typeface="+mn-ea"/>
              <a:cs typeface="Arial" pitchFamily="34" charset="0"/>
            </a:endParaRPr>
          </a:p>
        </p:txBody>
      </p:sp>
      <p:sp>
        <p:nvSpPr>
          <p:cNvPr id="7" name="TextBox 6">
            <a:extLst>
              <a:ext uri="{FF2B5EF4-FFF2-40B4-BE49-F238E27FC236}">
                <a16:creationId xmlns:a16="http://schemas.microsoft.com/office/drawing/2014/main" xmlns="" id="{DE64696D-361C-4237-8277-F3E3D51466FD}"/>
              </a:ext>
            </a:extLst>
          </p:cNvPr>
          <p:cNvSpPr txBox="1"/>
          <p:nvPr/>
        </p:nvSpPr>
        <p:spPr>
          <a:xfrm>
            <a:off x="557299" y="2738608"/>
            <a:ext cx="8219347" cy="830997"/>
          </a:xfrm>
          <a:prstGeom prst="rect">
            <a:avLst/>
          </a:prstGeom>
          <a:solidFill>
            <a:srgbClr val="AD5207"/>
          </a:solidFill>
        </p:spPr>
        <p:txBody>
          <a:bodyPr wrap="square" rtlCol="0">
            <a:spAutoFit/>
          </a:bodyPr>
          <a:lstStyle>
            <a:defPPr>
              <a:defRPr lang="en-US"/>
            </a:defPPr>
            <a:lvl1pPr>
              <a:defRPr sz="2400" b="1">
                <a:solidFill>
                  <a:schemeClr val="bg1"/>
                </a:solidFill>
              </a:defRPr>
            </a:lvl1pPr>
          </a:lstStyle>
          <a:p>
            <a:r>
              <a:rPr lang="en-GB" dirty="0"/>
              <a:t>“Then a trade we give you trade training, trade, you don't have a trade we will give you a trade.” – Prison Officer Ghana </a:t>
            </a:r>
          </a:p>
        </p:txBody>
      </p:sp>
      <p:sp>
        <p:nvSpPr>
          <p:cNvPr id="10" name="TextBox 9">
            <a:extLst>
              <a:ext uri="{FF2B5EF4-FFF2-40B4-BE49-F238E27FC236}">
                <a16:creationId xmlns:a16="http://schemas.microsoft.com/office/drawing/2014/main" xmlns="" id="{6B3D825C-0187-4552-9B32-D9DFB55782A9}"/>
              </a:ext>
            </a:extLst>
          </p:cNvPr>
          <p:cNvSpPr txBox="1"/>
          <p:nvPr/>
        </p:nvSpPr>
        <p:spPr>
          <a:xfrm>
            <a:off x="467545" y="4742591"/>
            <a:ext cx="8229599" cy="1569660"/>
          </a:xfrm>
          <a:prstGeom prst="rect">
            <a:avLst/>
          </a:prstGeom>
          <a:solidFill>
            <a:srgbClr val="AD5207"/>
          </a:solidFill>
        </p:spPr>
        <p:txBody>
          <a:bodyPr wrap="square" rtlCol="0">
            <a:spAutoFit/>
          </a:bodyPr>
          <a:lstStyle>
            <a:defPPr>
              <a:defRPr lang="en-US"/>
            </a:defPPr>
            <a:lvl1pPr>
              <a:defRPr sz="2400" b="1">
                <a:solidFill>
                  <a:schemeClr val="bg1"/>
                </a:solidFill>
              </a:defRPr>
            </a:lvl1pPr>
          </a:lstStyle>
          <a:p>
            <a:r>
              <a:rPr lang="en-GB" dirty="0"/>
              <a:t>“Prison officer becomes happy when he sees a prisoner from his custody who is industrious, who is maybe a pastor, maybe imam, who is maybe now in a position that everyone respect. .” </a:t>
            </a:r>
          </a:p>
          <a:p>
            <a:pPr algn="r"/>
            <a:r>
              <a:rPr lang="en-GB" dirty="0"/>
              <a:t>– Prison Officer Ghana</a:t>
            </a:r>
          </a:p>
        </p:txBody>
      </p:sp>
    </p:spTree>
    <p:extLst>
      <p:ext uri="{BB962C8B-B14F-4D97-AF65-F5344CB8AC3E}">
        <p14:creationId xmlns:p14="http://schemas.microsoft.com/office/powerpoint/2010/main" val="15112501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703827" y="342057"/>
            <a:ext cx="7756605" cy="1143000"/>
          </a:xfrm>
        </p:spPr>
        <p:txBody>
          <a:bodyPr>
            <a:normAutofit/>
          </a:bodyPr>
          <a:lstStyle/>
          <a:p>
            <a:pPr algn="l"/>
            <a:r>
              <a:rPr lang="en-GB" dirty="0">
                <a:solidFill>
                  <a:srgbClr val="AD5207"/>
                </a:solidFill>
                <a:latin typeface="Aharoni" pitchFamily="2" charset="-79"/>
                <a:cs typeface="Aharoni" pitchFamily="2" charset="-79"/>
              </a:rPr>
              <a:t>God as reformer</a:t>
            </a:r>
          </a:p>
        </p:txBody>
      </p:sp>
      <p:sp>
        <p:nvSpPr>
          <p:cNvPr id="3" name="Content Placeholder 2"/>
          <p:cNvSpPr>
            <a:spLocks noGrp="1"/>
          </p:cNvSpPr>
          <p:nvPr>
            <p:ph idx="4294967295"/>
          </p:nvPr>
        </p:nvSpPr>
        <p:spPr>
          <a:xfrm>
            <a:off x="899592" y="1772816"/>
            <a:ext cx="7344816" cy="4165923"/>
          </a:xfrm>
        </p:spPr>
        <p:txBody>
          <a:bodyPr>
            <a:normAutofit/>
          </a:bodyPr>
          <a:lstStyle/>
          <a:p>
            <a:r>
              <a:rPr lang="en-GB" sz="3000" b="1" dirty="0">
                <a:cs typeface="Aharoni" pitchFamily="2" charset="-79"/>
              </a:rPr>
              <a:t>Church (and Mosque) central role in prison </a:t>
            </a:r>
          </a:p>
          <a:p>
            <a:pPr marL="457200" lvl="1" indent="0">
              <a:buNone/>
            </a:pPr>
            <a:endParaRPr lang="en-GB" sz="3000" b="1" dirty="0">
              <a:cs typeface="Aharoni" pitchFamily="2" charset="-79"/>
            </a:endParaRPr>
          </a:p>
          <a:p>
            <a:r>
              <a:rPr lang="en-GB" sz="3000" b="1" dirty="0">
                <a:cs typeface="Aharoni" pitchFamily="2" charset="-79"/>
              </a:rPr>
              <a:t>Prisons role in this process.  </a:t>
            </a:r>
          </a:p>
          <a:p>
            <a:pPr marL="457200" lvl="1" indent="0">
              <a:buNone/>
            </a:pPr>
            <a:endParaRPr lang="en-GB" sz="2400" b="1" dirty="0"/>
          </a:p>
          <a:p>
            <a:pPr marL="0" indent="0">
              <a:buNone/>
            </a:pPr>
            <a:endParaRPr lang="en-GB" b="1" dirty="0"/>
          </a:p>
          <a:p>
            <a:endParaRPr lang="en-GB" b="1" dirty="0"/>
          </a:p>
          <a:p>
            <a:endParaRPr lang="en-GB" b="1" dirty="0"/>
          </a:p>
          <a:p>
            <a:endParaRPr lang="en-GB" b="1" dirty="0"/>
          </a:p>
          <a:p>
            <a:endParaRPr lang="en-GB" b="1" dirty="0"/>
          </a:p>
          <a:p>
            <a:endParaRPr lang="en-GB" b="1" dirty="0"/>
          </a:p>
        </p:txBody>
      </p:sp>
      <p:sp>
        <p:nvSpPr>
          <p:cNvPr id="5" name="Content Placeholder 2"/>
          <p:cNvSpPr txBox="1">
            <a:spLocks/>
          </p:cNvSpPr>
          <p:nvPr/>
        </p:nvSpPr>
        <p:spPr>
          <a:xfrm>
            <a:off x="467544" y="1412776"/>
            <a:ext cx="8229600" cy="4525963"/>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Tx/>
              <a:buSzTx/>
              <a:tabLst/>
              <a:defRPr/>
            </a:pPr>
            <a:endParaRPr lang="en-GB" sz="3200" b="1" dirty="0"/>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GB" sz="3000" b="1" i="0" u="none" strike="noStrike" kern="1200" cap="none" spc="0" normalizeH="0" baseline="0" noProof="0" dirty="0">
              <a:ln>
                <a:noFill/>
              </a:ln>
              <a:solidFill>
                <a:schemeClr val="tx1"/>
              </a:solidFill>
              <a:effectLst/>
              <a:uLnTx/>
              <a:uFillTx/>
              <a:latin typeface="+mn-lt"/>
              <a:ea typeface="+mn-ea"/>
              <a:cs typeface="Arial" pitchFamily="34" charset="0"/>
            </a:endParaRPr>
          </a:p>
        </p:txBody>
      </p:sp>
      <p:sp>
        <p:nvSpPr>
          <p:cNvPr id="7" name="TextBox 6">
            <a:extLst>
              <a:ext uri="{FF2B5EF4-FFF2-40B4-BE49-F238E27FC236}">
                <a16:creationId xmlns:a16="http://schemas.microsoft.com/office/drawing/2014/main" xmlns="" id="{DE64696D-361C-4237-8277-F3E3D51466FD}"/>
              </a:ext>
            </a:extLst>
          </p:cNvPr>
          <p:cNvSpPr txBox="1"/>
          <p:nvPr/>
        </p:nvSpPr>
        <p:spPr>
          <a:xfrm>
            <a:off x="477512" y="4077072"/>
            <a:ext cx="8219347" cy="830997"/>
          </a:xfrm>
          <a:prstGeom prst="rect">
            <a:avLst/>
          </a:prstGeom>
          <a:solidFill>
            <a:srgbClr val="AD5207"/>
          </a:solidFill>
        </p:spPr>
        <p:txBody>
          <a:bodyPr wrap="square" rtlCol="0">
            <a:spAutoFit/>
          </a:bodyPr>
          <a:lstStyle>
            <a:defPPr>
              <a:defRPr lang="en-US"/>
            </a:defPPr>
            <a:lvl1pPr>
              <a:defRPr sz="2400" b="1">
                <a:solidFill>
                  <a:schemeClr val="bg1"/>
                </a:solidFill>
              </a:defRPr>
            </a:lvl1pPr>
          </a:lstStyle>
          <a:p>
            <a:r>
              <a:rPr lang="en-GB" dirty="0"/>
              <a:t>“…so we take you through these religious these things and trough that you become a new person.” – Prison Officer Ghana</a:t>
            </a:r>
          </a:p>
        </p:txBody>
      </p:sp>
    </p:spTree>
    <p:extLst>
      <p:ext uri="{BB962C8B-B14F-4D97-AF65-F5344CB8AC3E}">
        <p14:creationId xmlns:p14="http://schemas.microsoft.com/office/powerpoint/2010/main" val="33016030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703827" y="342057"/>
            <a:ext cx="7756605" cy="1143000"/>
          </a:xfrm>
        </p:spPr>
        <p:txBody>
          <a:bodyPr>
            <a:normAutofit/>
          </a:bodyPr>
          <a:lstStyle/>
          <a:p>
            <a:pPr algn="l"/>
            <a:r>
              <a:rPr lang="en-GB" dirty="0">
                <a:solidFill>
                  <a:srgbClr val="AD5207"/>
                </a:solidFill>
                <a:latin typeface="Aharoni" pitchFamily="2" charset="-79"/>
                <a:cs typeface="Aharoni" pitchFamily="2" charset="-79"/>
              </a:rPr>
              <a:t>The soul?</a:t>
            </a:r>
          </a:p>
        </p:txBody>
      </p:sp>
      <p:sp>
        <p:nvSpPr>
          <p:cNvPr id="5" name="Content Placeholder 2"/>
          <p:cNvSpPr txBox="1">
            <a:spLocks/>
          </p:cNvSpPr>
          <p:nvPr/>
        </p:nvSpPr>
        <p:spPr>
          <a:xfrm>
            <a:off x="467544" y="1412776"/>
            <a:ext cx="8229600" cy="4525963"/>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Tx/>
              <a:buSzTx/>
              <a:tabLst/>
              <a:defRPr/>
            </a:pPr>
            <a:endParaRPr lang="en-GB" sz="3200" b="1" dirty="0"/>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GB" sz="3000" b="1" i="0" u="none" strike="noStrike" kern="1200" cap="none" spc="0" normalizeH="0" baseline="0" noProof="0" dirty="0">
              <a:ln>
                <a:noFill/>
              </a:ln>
              <a:solidFill>
                <a:schemeClr val="tx1"/>
              </a:solidFill>
              <a:effectLst/>
              <a:uLnTx/>
              <a:uFillTx/>
              <a:latin typeface="+mn-lt"/>
              <a:ea typeface="+mn-ea"/>
              <a:cs typeface="Arial" pitchFamily="34" charset="0"/>
            </a:endParaRPr>
          </a:p>
        </p:txBody>
      </p:sp>
      <p:sp>
        <p:nvSpPr>
          <p:cNvPr id="9" name="TextBox 8">
            <a:extLst>
              <a:ext uri="{FF2B5EF4-FFF2-40B4-BE49-F238E27FC236}">
                <a16:creationId xmlns:a16="http://schemas.microsoft.com/office/drawing/2014/main" xmlns="" id="{FE748F45-DF39-4240-B32D-2512F1870B25}"/>
              </a:ext>
            </a:extLst>
          </p:cNvPr>
          <p:cNvSpPr txBox="1"/>
          <p:nvPr/>
        </p:nvSpPr>
        <p:spPr>
          <a:xfrm>
            <a:off x="3728163" y="1375692"/>
            <a:ext cx="4968552" cy="4524315"/>
          </a:xfrm>
          <a:prstGeom prst="rect">
            <a:avLst/>
          </a:prstGeom>
          <a:noFill/>
        </p:spPr>
        <p:txBody>
          <a:bodyPr wrap="square" rtlCol="0">
            <a:spAutoFit/>
          </a:bodyPr>
          <a:lstStyle/>
          <a:p>
            <a:r>
              <a:rPr lang="en-GB" sz="3600" b="1" dirty="0">
                <a:solidFill>
                  <a:schemeClr val="accent6">
                    <a:lumMod val="50000"/>
                  </a:schemeClr>
                </a:solidFill>
              </a:rPr>
              <a:t>It is a question of situating the techniques of punishment- whether they seize the body in the ritual of public torture and execution or whether they are addressed to the soul….</a:t>
            </a:r>
          </a:p>
        </p:txBody>
      </p:sp>
    </p:spTree>
    <p:extLst>
      <p:ext uri="{BB962C8B-B14F-4D97-AF65-F5344CB8AC3E}">
        <p14:creationId xmlns:p14="http://schemas.microsoft.com/office/powerpoint/2010/main" val="19126093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703827" y="342057"/>
            <a:ext cx="7756605" cy="1143000"/>
          </a:xfrm>
        </p:spPr>
        <p:txBody>
          <a:bodyPr>
            <a:normAutofit/>
          </a:bodyPr>
          <a:lstStyle/>
          <a:p>
            <a:pPr algn="l"/>
            <a:r>
              <a:rPr lang="en-GB" dirty="0">
                <a:solidFill>
                  <a:srgbClr val="AD5207"/>
                </a:solidFill>
                <a:latin typeface="Aharoni" pitchFamily="2" charset="-79"/>
                <a:cs typeface="Aharoni" pitchFamily="2" charset="-79"/>
              </a:rPr>
              <a:t>What of </a:t>
            </a:r>
            <a:r>
              <a:rPr lang="en-GB" dirty="0" err="1">
                <a:solidFill>
                  <a:srgbClr val="AD5207"/>
                </a:solidFill>
                <a:latin typeface="Aharoni" pitchFamily="2" charset="-79"/>
                <a:cs typeface="Aharoni" pitchFamily="2" charset="-79"/>
              </a:rPr>
              <a:t>‘the</a:t>
            </a:r>
            <a:r>
              <a:rPr lang="en-GB" dirty="0">
                <a:solidFill>
                  <a:srgbClr val="AD5207"/>
                </a:solidFill>
                <a:latin typeface="Aharoni" pitchFamily="2" charset="-79"/>
                <a:cs typeface="Aharoni" pitchFamily="2" charset="-79"/>
              </a:rPr>
              <a:t> state’?</a:t>
            </a:r>
          </a:p>
        </p:txBody>
      </p:sp>
      <p:sp>
        <p:nvSpPr>
          <p:cNvPr id="3" name="Content Placeholder 2"/>
          <p:cNvSpPr>
            <a:spLocks noGrp="1"/>
          </p:cNvSpPr>
          <p:nvPr>
            <p:ph idx="4294967295"/>
          </p:nvPr>
        </p:nvSpPr>
        <p:spPr>
          <a:xfrm>
            <a:off x="899592" y="1772816"/>
            <a:ext cx="7344816" cy="4165923"/>
          </a:xfrm>
        </p:spPr>
        <p:txBody>
          <a:bodyPr>
            <a:normAutofit/>
          </a:bodyPr>
          <a:lstStyle/>
          <a:p>
            <a:pPr marL="457200" lvl="1" indent="0">
              <a:buNone/>
            </a:pPr>
            <a:endParaRPr lang="en-GB" sz="2400" b="1" dirty="0"/>
          </a:p>
          <a:p>
            <a:pPr marL="0" indent="0">
              <a:buNone/>
            </a:pPr>
            <a:endParaRPr lang="en-GB" b="1" dirty="0"/>
          </a:p>
          <a:p>
            <a:endParaRPr lang="en-GB" b="1" dirty="0"/>
          </a:p>
          <a:p>
            <a:endParaRPr lang="en-GB" b="1" dirty="0"/>
          </a:p>
          <a:p>
            <a:endParaRPr lang="en-GB" b="1" dirty="0"/>
          </a:p>
          <a:p>
            <a:endParaRPr lang="en-GB" b="1" dirty="0"/>
          </a:p>
          <a:p>
            <a:endParaRPr lang="en-GB" b="1" dirty="0"/>
          </a:p>
        </p:txBody>
      </p:sp>
      <p:sp>
        <p:nvSpPr>
          <p:cNvPr id="5" name="Content Placeholder 2"/>
          <p:cNvSpPr txBox="1">
            <a:spLocks/>
          </p:cNvSpPr>
          <p:nvPr/>
        </p:nvSpPr>
        <p:spPr>
          <a:xfrm>
            <a:off x="467544" y="1412776"/>
            <a:ext cx="8229600" cy="4525963"/>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Tx/>
              <a:buSzTx/>
              <a:tabLst/>
              <a:defRPr/>
            </a:pPr>
            <a:endParaRPr lang="en-GB" sz="3200" b="1" dirty="0"/>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GB" sz="3000" b="1" i="0" u="none" strike="noStrike" kern="1200" cap="none" spc="0" normalizeH="0" baseline="0" noProof="0" dirty="0">
              <a:ln>
                <a:noFill/>
              </a:ln>
              <a:solidFill>
                <a:schemeClr val="tx1"/>
              </a:solidFill>
              <a:effectLst/>
              <a:uLnTx/>
              <a:uFillTx/>
              <a:latin typeface="+mn-lt"/>
              <a:ea typeface="+mn-ea"/>
              <a:cs typeface="Arial" pitchFamily="34" charset="0"/>
            </a:endParaRPr>
          </a:p>
        </p:txBody>
      </p:sp>
      <p:sp>
        <p:nvSpPr>
          <p:cNvPr id="8" name="Content Placeholder 2">
            <a:extLst>
              <a:ext uri="{FF2B5EF4-FFF2-40B4-BE49-F238E27FC236}">
                <a16:creationId xmlns:a16="http://schemas.microsoft.com/office/drawing/2014/main" xmlns="" id="{E3A627AC-795D-47DC-8CC7-092E85857501}"/>
              </a:ext>
            </a:extLst>
          </p:cNvPr>
          <p:cNvSpPr txBox="1">
            <a:spLocks/>
          </p:cNvSpPr>
          <p:nvPr/>
        </p:nvSpPr>
        <p:spPr>
          <a:xfrm>
            <a:off x="1051992" y="1619672"/>
            <a:ext cx="7344816" cy="4471467"/>
          </a:xfrm>
          <a:prstGeom prst="rect">
            <a:avLst/>
          </a:prstGeom>
        </p:spPr>
        <p:txBody>
          <a:bodyPr vert="horz" lIns="91440" tIns="45720" rIns="91440" bIns="45720" rtlCol="0">
            <a:normAutofit lnSpcReduction="1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GB" sz="3000" b="1" dirty="0">
                <a:cs typeface="Aharoni" pitchFamily="2" charset="-79"/>
              </a:rPr>
              <a:t>Religion and the State? </a:t>
            </a:r>
          </a:p>
          <a:p>
            <a:endParaRPr lang="en-GB" sz="3000" b="1" dirty="0">
              <a:cs typeface="Aharoni" pitchFamily="2" charset="-79"/>
            </a:endParaRPr>
          </a:p>
          <a:p>
            <a:r>
              <a:rPr lang="en-GB" sz="3000" b="1" dirty="0">
                <a:cs typeface="Aharoni" pitchFamily="2" charset="-79"/>
              </a:rPr>
              <a:t>Absence?  </a:t>
            </a:r>
          </a:p>
          <a:p>
            <a:pPr lvl="1"/>
            <a:r>
              <a:rPr lang="en-GB" sz="2600" b="1" dirty="0">
                <a:cs typeface="Aharoni" pitchFamily="2" charset="-79"/>
              </a:rPr>
              <a:t>Unseen – neglected </a:t>
            </a:r>
          </a:p>
          <a:p>
            <a:pPr lvl="1"/>
            <a:r>
              <a:rPr lang="en-GB" sz="2600" b="1" dirty="0">
                <a:cs typeface="Aharoni" pitchFamily="2" charset="-79"/>
              </a:rPr>
              <a:t>Personalised </a:t>
            </a:r>
          </a:p>
          <a:p>
            <a:pPr lvl="1"/>
            <a:r>
              <a:rPr lang="en-GB" sz="2600" b="1" dirty="0">
                <a:cs typeface="Aharoni" pitchFamily="2" charset="-79"/>
              </a:rPr>
              <a:t>Competitive bureaucracies </a:t>
            </a:r>
          </a:p>
          <a:p>
            <a:endParaRPr lang="en-GB" sz="3000" b="1" dirty="0">
              <a:cs typeface="Aharoni" pitchFamily="2" charset="-79"/>
            </a:endParaRPr>
          </a:p>
          <a:p>
            <a:r>
              <a:rPr lang="en-GB" sz="3000" b="1" dirty="0">
                <a:cs typeface="Aharoni" pitchFamily="2" charset="-79"/>
              </a:rPr>
              <a:t>What does it tell us about the nature of state’s power? </a:t>
            </a:r>
          </a:p>
          <a:p>
            <a:pPr marL="457200" lvl="1" indent="0">
              <a:buFont typeface="Arial" pitchFamily="34" charset="0"/>
              <a:buNone/>
            </a:pPr>
            <a:endParaRPr lang="en-GB" sz="2400" b="1" dirty="0"/>
          </a:p>
          <a:p>
            <a:pPr marL="0" indent="0">
              <a:buFont typeface="Arial" pitchFamily="34" charset="0"/>
              <a:buNone/>
            </a:pPr>
            <a:endParaRPr lang="en-GB" b="1" dirty="0"/>
          </a:p>
          <a:p>
            <a:endParaRPr lang="en-GB" b="1" dirty="0"/>
          </a:p>
          <a:p>
            <a:endParaRPr lang="en-GB" b="1" dirty="0"/>
          </a:p>
          <a:p>
            <a:endParaRPr lang="en-GB" b="1" dirty="0"/>
          </a:p>
          <a:p>
            <a:endParaRPr lang="en-GB" b="1" dirty="0"/>
          </a:p>
          <a:p>
            <a:endParaRPr lang="en-GB" b="1" dirty="0"/>
          </a:p>
        </p:txBody>
      </p:sp>
    </p:spTree>
    <p:extLst>
      <p:ext uri="{BB962C8B-B14F-4D97-AF65-F5344CB8AC3E}">
        <p14:creationId xmlns:p14="http://schemas.microsoft.com/office/powerpoint/2010/main" val="395857466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4200</TotalTime>
  <Words>1334</Words>
  <Application>Microsoft Office PowerPoint</Application>
  <PresentationFormat>On-screen Show (4:3)</PresentationFormat>
  <Paragraphs>148</Paragraphs>
  <Slides>8</Slides>
  <Notes>8</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Office Theme</vt:lpstr>
      <vt:lpstr>Ghana’s prisons: Subject to state power</vt:lpstr>
      <vt:lpstr>The Politics of Prisons </vt:lpstr>
      <vt:lpstr>Methodology</vt:lpstr>
      <vt:lpstr>How is the reform and rehabilitation of prisoners, understood within Ghanaian prisons? </vt:lpstr>
      <vt:lpstr>‘Something doing’ </vt:lpstr>
      <vt:lpstr>God as reformer</vt:lpstr>
      <vt:lpstr>The soul?</vt:lpstr>
      <vt:lpstr>What of ‘the state’?</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ThinkPad</dc:creator>
  <cp:lastModifiedBy>Turner, Jennifer [jet30]</cp:lastModifiedBy>
  <cp:revision>47</cp:revision>
  <cp:lastPrinted>2018-12-16T23:13:12Z</cp:lastPrinted>
  <dcterms:created xsi:type="dcterms:W3CDTF">2014-06-16T10:05:36Z</dcterms:created>
  <dcterms:modified xsi:type="dcterms:W3CDTF">2018-12-19T09:44:40Z</dcterms:modified>
</cp:coreProperties>
</file>