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256" r:id="rId2"/>
    <p:sldId id="257" r:id="rId3"/>
    <p:sldId id="358" r:id="rId4"/>
    <p:sldId id="359" r:id="rId5"/>
    <p:sldId id="360" r:id="rId6"/>
    <p:sldId id="342" r:id="rId7"/>
    <p:sldId id="347" r:id="rId8"/>
    <p:sldId id="348" r:id="rId9"/>
    <p:sldId id="349" r:id="rId10"/>
    <p:sldId id="350" r:id="rId11"/>
    <p:sldId id="369" r:id="rId12"/>
    <p:sldId id="302" r:id="rId13"/>
    <p:sldId id="303" r:id="rId14"/>
    <p:sldId id="286" r:id="rId15"/>
    <p:sldId id="287" r:id="rId16"/>
    <p:sldId id="357" r:id="rId17"/>
    <p:sldId id="290" r:id="rId18"/>
    <p:sldId id="291" r:id="rId19"/>
    <p:sldId id="292" r:id="rId20"/>
    <p:sldId id="294" r:id="rId21"/>
    <p:sldId id="295" r:id="rId22"/>
    <p:sldId id="289" r:id="rId23"/>
    <p:sldId id="301" r:id="rId24"/>
    <p:sldId id="296" r:id="rId25"/>
    <p:sldId id="297" r:id="rId26"/>
    <p:sldId id="298" r:id="rId27"/>
    <p:sldId id="299" r:id="rId28"/>
    <p:sldId id="304" r:id="rId29"/>
    <p:sldId id="300" r:id="rId30"/>
    <p:sldId id="364" r:id="rId31"/>
    <p:sldId id="308" r:id="rId32"/>
    <p:sldId id="365" r:id="rId33"/>
    <p:sldId id="368" r:id="rId34"/>
    <p:sldId id="366" r:id="rId35"/>
    <p:sldId id="371" r:id="rId36"/>
    <p:sldId id="372" r:id="rId37"/>
    <p:sldId id="373" r:id="rId38"/>
    <p:sldId id="374" r:id="rId39"/>
    <p:sldId id="375"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20" d="100"/>
          <a:sy n="120" d="100"/>
        </p:scale>
        <p:origin x="-9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A3651-6ABC-45D4-81FF-7C4C65550406}" type="datetimeFigureOut">
              <a:rPr lang="en-GB" smtClean="0"/>
              <a:t>28/01/2019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A59BA-8D3B-49BB-9E16-55C308DC5F5F}" type="slidenum">
              <a:rPr lang="en-GB" smtClean="0"/>
              <a:t>‹#›</a:t>
            </a:fld>
            <a:endParaRPr lang="en-GB"/>
          </a:p>
        </p:txBody>
      </p:sp>
    </p:spTree>
    <p:extLst>
      <p:ext uri="{BB962C8B-B14F-4D97-AF65-F5344CB8AC3E}">
        <p14:creationId xmlns:p14="http://schemas.microsoft.com/office/powerpoint/2010/main" val="847364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a:t>
            </a:fld>
            <a:endParaRPr lang="en-GB"/>
          </a:p>
        </p:txBody>
      </p:sp>
    </p:spTree>
    <p:extLst>
      <p:ext uri="{BB962C8B-B14F-4D97-AF65-F5344CB8AC3E}">
        <p14:creationId xmlns:p14="http://schemas.microsoft.com/office/powerpoint/2010/main" val="1410378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a:t>
            </a:fld>
            <a:endParaRPr lang="en-GB"/>
          </a:p>
        </p:txBody>
      </p:sp>
    </p:spTree>
    <p:extLst>
      <p:ext uri="{BB962C8B-B14F-4D97-AF65-F5344CB8AC3E}">
        <p14:creationId xmlns:p14="http://schemas.microsoft.com/office/powerpoint/2010/main" val="3979581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a:t>
            </a:fld>
            <a:endParaRPr lang="en-GB"/>
          </a:p>
        </p:txBody>
      </p:sp>
    </p:spTree>
    <p:extLst>
      <p:ext uri="{BB962C8B-B14F-4D97-AF65-F5344CB8AC3E}">
        <p14:creationId xmlns:p14="http://schemas.microsoft.com/office/powerpoint/2010/main" val="169167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4</a:t>
            </a:fld>
            <a:endParaRPr lang="en-GB"/>
          </a:p>
        </p:txBody>
      </p:sp>
    </p:spTree>
    <p:extLst>
      <p:ext uri="{BB962C8B-B14F-4D97-AF65-F5344CB8AC3E}">
        <p14:creationId xmlns:p14="http://schemas.microsoft.com/office/powerpoint/2010/main" val="1405589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5</a:t>
            </a:fld>
            <a:endParaRPr lang="en-GB"/>
          </a:p>
        </p:txBody>
      </p:sp>
    </p:spTree>
    <p:extLst>
      <p:ext uri="{BB962C8B-B14F-4D97-AF65-F5344CB8AC3E}">
        <p14:creationId xmlns:p14="http://schemas.microsoft.com/office/powerpoint/2010/main" val="408333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6</a:t>
            </a:fld>
            <a:endParaRPr lang="en-GB"/>
          </a:p>
        </p:txBody>
      </p:sp>
    </p:spTree>
    <p:extLst>
      <p:ext uri="{BB962C8B-B14F-4D97-AF65-F5344CB8AC3E}">
        <p14:creationId xmlns:p14="http://schemas.microsoft.com/office/powerpoint/2010/main" val="361022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7</a:t>
            </a:fld>
            <a:endParaRPr lang="en-GB"/>
          </a:p>
        </p:txBody>
      </p:sp>
    </p:spTree>
    <p:extLst>
      <p:ext uri="{BB962C8B-B14F-4D97-AF65-F5344CB8AC3E}">
        <p14:creationId xmlns:p14="http://schemas.microsoft.com/office/powerpoint/2010/main" val="502612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8</a:t>
            </a:fld>
            <a:endParaRPr lang="en-GB"/>
          </a:p>
        </p:txBody>
      </p:sp>
    </p:spTree>
    <p:extLst>
      <p:ext uri="{BB962C8B-B14F-4D97-AF65-F5344CB8AC3E}">
        <p14:creationId xmlns:p14="http://schemas.microsoft.com/office/powerpoint/2010/main" val="2547833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9</a:t>
            </a:fld>
            <a:endParaRPr lang="en-GB"/>
          </a:p>
        </p:txBody>
      </p:sp>
    </p:spTree>
    <p:extLst>
      <p:ext uri="{BB962C8B-B14F-4D97-AF65-F5344CB8AC3E}">
        <p14:creationId xmlns:p14="http://schemas.microsoft.com/office/powerpoint/2010/main" val="1446857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10</a:t>
            </a:fld>
            <a:endParaRPr lang="en-GB"/>
          </a:p>
        </p:txBody>
      </p:sp>
    </p:spTree>
    <p:extLst>
      <p:ext uri="{BB962C8B-B14F-4D97-AF65-F5344CB8AC3E}">
        <p14:creationId xmlns:p14="http://schemas.microsoft.com/office/powerpoint/2010/main" val="2478280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11</a:t>
            </a:fld>
            <a:endParaRPr lang="en-GB"/>
          </a:p>
        </p:txBody>
      </p:sp>
    </p:spTree>
    <p:extLst>
      <p:ext uri="{BB962C8B-B14F-4D97-AF65-F5344CB8AC3E}">
        <p14:creationId xmlns:p14="http://schemas.microsoft.com/office/powerpoint/2010/main" val="2793846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12</a:t>
            </a:fld>
            <a:endParaRPr lang="en-GB"/>
          </a:p>
        </p:txBody>
      </p:sp>
    </p:spTree>
    <p:extLst>
      <p:ext uri="{BB962C8B-B14F-4D97-AF65-F5344CB8AC3E}">
        <p14:creationId xmlns:p14="http://schemas.microsoft.com/office/powerpoint/2010/main" val="1038303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13</a:t>
            </a:fld>
            <a:endParaRPr lang="en-GB"/>
          </a:p>
        </p:txBody>
      </p:sp>
    </p:spTree>
    <p:extLst>
      <p:ext uri="{BB962C8B-B14F-4D97-AF65-F5344CB8AC3E}">
        <p14:creationId xmlns:p14="http://schemas.microsoft.com/office/powerpoint/2010/main" val="735159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14</a:t>
            </a:fld>
            <a:endParaRPr lang="en-GB"/>
          </a:p>
        </p:txBody>
      </p:sp>
    </p:spTree>
    <p:extLst>
      <p:ext uri="{BB962C8B-B14F-4D97-AF65-F5344CB8AC3E}">
        <p14:creationId xmlns:p14="http://schemas.microsoft.com/office/powerpoint/2010/main" val="1177178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15</a:t>
            </a:fld>
            <a:endParaRPr lang="en-GB"/>
          </a:p>
        </p:txBody>
      </p:sp>
    </p:spTree>
    <p:extLst>
      <p:ext uri="{BB962C8B-B14F-4D97-AF65-F5344CB8AC3E}">
        <p14:creationId xmlns:p14="http://schemas.microsoft.com/office/powerpoint/2010/main" val="841466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16</a:t>
            </a:fld>
            <a:endParaRPr lang="en-GB"/>
          </a:p>
        </p:txBody>
      </p:sp>
    </p:spTree>
    <p:extLst>
      <p:ext uri="{BB962C8B-B14F-4D97-AF65-F5344CB8AC3E}">
        <p14:creationId xmlns:p14="http://schemas.microsoft.com/office/powerpoint/2010/main" val="2489773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17</a:t>
            </a:fld>
            <a:endParaRPr lang="en-GB"/>
          </a:p>
        </p:txBody>
      </p:sp>
    </p:spTree>
    <p:extLst>
      <p:ext uri="{BB962C8B-B14F-4D97-AF65-F5344CB8AC3E}">
        <p14:creationId xmlns:p14="http://schemas.microsoft.com/office/powerpoint/2010/main" val="59318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18</a:t>
            </a:fld>
            <a:endParaRPr lang="en-GB"/>
          </a:p>
        </p:txBody>
      </p:sp>
    </p:spTree>
    <p:extLst>
      <p:ext uri="{BB962C8B-B14F-4D97-AF65-F5344CB8AC3E}">
        <p14:creationId xmlns:p14="http://schemas.microsoft.com/office/powerpoint/2010/main" val="1789139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19</a:t>
            </a:fld>
            <a:endParaRPr lang="en-GB"/>
          </a:p>
        </p:txBody>
      </p:sp>
    </p:spTree>
    <p:extLst>
      <p:ext uri="{BB962C8B-B14F-4D97-AF65-F5344CB8AC3E}">
        <p14:creationId xmlns:p14="http://schemas.microsoft.com/office/powerpoint/2010/main" val="2242735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20</a:t>
            </a:fld>
            <a:endParaRPr lang="en-GB"/>
          </a:p>
        </p:txBody>
      </p:sp>
    </p:spTree>
    <p:extLst>
      <p:ext uri="{BB962C8B-B14F-4D97-AF65-F5344CB8AC3E}">
        <p14:creationId xmlns:p14="http://schemas.microsoft.com/office/powerpoint/2010/main" val="3534620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21</a:t>
            </a:fld>
            <a:endParaRPr lang="en-GB"/>
          </a:p>
        </p:txBody>
      </p:sp>
    </p:spTree>
    <p:extLst>
      <p:ext uri="{BB962C8B-B14F-4D97-AF65-F5344CB8AC3E}">
        <p14:creationId xmlns:p14="http://schemas.microsoft.com/office/powerpoint/2010/main" val="1285130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22</a:t>
            </a:fld>
            <a:endParaRPr lang="en-GB"/>
          </a:p>
        </p:txBody>
      </p:sp>
    </p:spTree>
    <p:extLst>
      <p:ext uri="{BB962C8B-B14F-4D97-AF65-F5344CB8AC3E}">
        <p14:creationId xmlns:p14="http://schemas.microsoft.com/office/powerpoint/2010/main" val="3007420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23</a:t>
            </a:fld>
            <a:endParaRPr lang="en-GB"/>
          </a:p>
        </p:txBody>
      </p:sp>
    </p:spTree>
    <p:extLst>
      <p:ext uri="{BB962C8B-B14F-4D97-AF65-F5344CB8AC3E}">
        <p14:creationId xmlns:p14="http://schemas.microsoft.com/office/powerpoint/2010/main" val="4271479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24</a:t>
            </a:fld>
            <a:endParaRPr lang="en-GB"/>
          </a:p>
        </p:txBody>
      </p:sp>
    </p:spTree>
    <p:extLst>
      <p:ext uri="{BB962C8B-B14F-4D97-AF65-F5344CB8AC3E}">
        <p14:creationId xmlns:p14="http://schemas.microsoft.com/office/powerpoint/2010/main" val="3078181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25</a:t>
            </a:fld>
            <a:endParaRPr lang="en-GB"/>
          </a:p>
        </p:txBody>
      </p:sp>
    </p:spTree>
    <p:extLst>
      <p:ext uri="{BB962C8B-B14F-4D97-AF65-F5344CB8AC3E}">
        <p14:creationId xmlns:p14="http://schemas.microsoft.com/office/powerpoint/2010/main" val="599581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26</a:t>
            </a:fld>
            <a:endParaRPr lang="en-GB"/>
          </a:p>
        </p:txBody>
      </p:sp>
    </p:spTree>
    <p:extLst>
      <p:ext uri="{BB962C8B-B14F-4D97-AF65-F5344CB8AC3E}">
        <p14:creationId xmlns:p14="http://schemas.microsoft.com/office/powerpoint/2010/main" val="2807978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27</a:t>
            </a:fld>
            <a:endParaRPr lang="en-GB"/>
          </a:p>
        </p:txBody>
      </p:sp>
    </p:spTree>
    <p:extLst>
      <p:ext uri="{BB962C8B-B14F-4D97-AF65-F5344CB8AC3E}">
        <p14:creationId xmlns:p14="http://schemas.microsoft.com/office/powerpoint/2010/main" val="4063509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28</a:t>
            </a:fld>
            <a:endParaRPr lang="en-GB"/>
          </a:p>
        </p:txBody>
      </p:sp>
    </p:spTree>
    <p:extLst>
      <p:ext uri="{BB962C8B-B14F-4D97-AF65-F5344CB8AC3E}">
        <p14:creationId xmlns:p14="http://schemas.microsoft.com/office/powerpoint/2010/main" val="2845699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29</a:t>
            </a:fld>
            <a:endParaRPr lang="en-GB"/>
          </a:p>
        </p:txBody>
      </p:sp>
    </p:spTree>
    <p:extLst>
      <p:ext uri="{BB962C8B-B14F-4D97-AF65-F5344CB8AC3E}">
        <p14:creationId xmlns:p14="http://schemas.microsoft.com/office/powerpoint/2010/main" val="1884280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30</a:t>
            </a:fld>
            <a:endParaRPr lang="en-GB"/>
          </a:p>
        </p:txBody>
      </p:sp>
    </p:spTree>
    <p:extLst>
      <p:ext uri="{BB962C8B-B14F-4D97-AF65-F5344CB8AC3E}">
        <p14:creationId xmlns:p14="http://schemas.microsoft.com/office/powerpoint/2010/main" val="2857719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31</a:t>
            </a:fld>
            <a:endParaRPr lang="en-GB"/>
          </a:p>
        </p:txBody>
      </p:sp>
    </p:spTree>
    <p:extLst>
      <p:ext uri="{BB962C8B-B14F-4D97-AF65-F5344CB8AC3E}">
        <p14:creationId xmlns:p14="http://schemas.microsoft.com/office/powerpoint/2010/main" val="2404736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32</a:t>
            </a:fld>
            <a:endParaRPr lang="en-GB"/>
          </a:p>
        </p:txBody>
      </p:sp>
    </p:spTree>
    <p:extLst>
      <p:ext uri="{BB962C8B-B14F-4D97-AF65-F5344CB8AC3E}">
        <p14:creationId xmlns:p14="http://schemas.microsoft.com/office/powerpoint/2010/main" val="2571221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33</a:t>
            </a:fld>
            <a:endParaRPr lang="en-GB"/>
          </a:p>
        </p:txBody>
      </p:sp>
    </p:spTree>
    <p:extLst>
      <p:ext uri="{BB962C8B-B14F-4D97-AF65-F5344CB8AC3E}">
        <p14:creationId xmlns:p14="http://schemas.microsoft.com/office/powerpoint/2010/main" val="279692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34</a:t>
            </a:fld>
            <a:endParaRPr lang="en-GB"/>
          </a:p>
        </p:txBody>
      </p:sp>
    </p:spTree>
    <p:extLst>
      <p:ext uri="{BB962C8B-B14F-4D97-AF65-F5344CB8AC3E}">
        <p14:creationId xmlns:p14="http://schemas.microsoft.com/office/powerpoint/2010/main" val="3986798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35</a:t>
            </a:fld>
            <a:endParaRPr lang="en-GB"/>
          </a:p>
        </p:txBody>
      </p:sp>
    </p:spTree>
    <p:extLst>
      <p:ext uri="{BB962C8B-B14F-4D97-AF65-F5344CB8AC3E}">
        <p14:creationId xmlns:p14="http://schemas.microsoft.com/office/powerpoint/2010/main" val="4224741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36</a:t>
            </a:fld>
            <a:endParaRPr lang="en-GB"/>
          </a:p>
        </p:txBody>
      </p:sp>
    </p:spTree>
    <p:extLst>
      <p:ext uri="{BB962C8B-B14F-4D97-AF65-F5344CB8AC3E}">
        <p14:creationId xmlns:p14="http://schemas.microsoft.com/office/powerpoint/2010/main" val="107171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37</a:t>
            </a:fld>
            <a:endParaRPr lang="en-GB"/>
          </a:p>
        </p:txBody>
      </p:sp>
    </p:spTree>
    <p:extLst>
      <p:ext uri="{BB962C8B-B14F-4D97-AF65-F5344CB8AC3E}">
        <p14:creationId xmlns:p14="http://schemas.microsoft.com/office/powerpoint/2010/main" val="26045794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38</a:t>
            </a:fld>
            <a:endParaRPr lang="en-GB"/>
          </a:p>
        </p:txBody>
      </p:sp>
    </p:spTree>
    <p:extLst>
      <p:ext uri="{BB962C8B-B14F-4D97-AF65-F5344CB8AC3E}">
        <p14:creationId xmlns:p14="http://schemas.microsoft.com/office/powerpoint/2010/main" val="2423366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2A59BA-8D3B-49BB-9E16-55C308DC5F5F}" type="slidenum">
              <a:rPr lang="en-GB" smtClean="0"/>
              <a:t>39</a:t>
            </a:fld>
            <a:endParaRPr lang="en-GB"/>
          </a:p>
        </p:txBody>
      </p:sp>
    </p:spTree>
    <p:extLst>
      <p:ext uri="{BB962C8B-B14F-4D97-AF65-F5344CB8AC3E}">
        <p14:creationId xmlns:p14="http://schemas.microsoft.com/office/powerpoint/2010/main" val="906953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1/28/2019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447" y="5495544"/>
            <a:ext cx="8052119" cy="1234439"/>
          </a:xfrm>
        </p:spPr>
        <p:txBody>
          <a:bodyPr>
            <a:normAutofit fontScale="90000"/>
          </a:bodyPr>
          <a:lstStyle/>
          <a:p>
            <a:r>
              <a:rPr lang="en-GB" dirty="0"/>
              <a:t>Prison conditions: </a:t>
            </a:r>
            <a:r>
              <a:rPr lang="en-GB" dirty="0" smtClean="0"/>
              <a:t/>
            </a:r>
            <a:br>
              <a:rPr lang="en-GB" dirty="0" smtClean="0"/>
            </a:br>
            <a:r>
              <a:rPr lang="en-GB" dirty="0" smtClean="0"/>
              <a:t>Normalisation</a:t>
            </a:r>
            <a:r>
              <a:rPr lang="en-GB" dirty="0"/>
              <a:t>, </a:t>
            </a:r>
            <a:r>
              <a:rPr lang="en-GB" dirty="0" smtClean="0"/>
              <a:t>wellbeing </a:t>
            </a:r>
            <a:r>
              <a:rPr lang="en-GB" dirty="0"/>
              <a:t>and contact with nature</a:t>
            </a:r>
            <a:br>
              <a:rPr lang="en-GB" dirty="0"/>
            </a:br>
            <a:endParaRPr lang="en-GB" dirty="0"/>
          </a:p>
        </p:txBody>
      </p:sp>
      <p:sp>
        <p:nvSpPr>
          <p:cNvPr id="3" name="Subtitle 2"/>
          <p:cNvSpPr>
            <a:spLocks noGrp="1"/>
          </p:cNvSpPr>
          <p:nvPr>
            <p:ph type="subTitle" idx="1"/>
          </p:nvPr>
        </p:nvSpPr>
        <p:spPr>
          <a:xfrm>
            <a:off x="8692307" y="4982171"/>
            <a:ext cx="2479713" cy="1463040"/>
          </a:xfrm>
        </p:spPr>
        <p:txBody>
          <a:bodyPr/>
          <a:lstStyle/>
          <a:p>
            <a:r>
              <a:rPr lang="en-GB" dirty="0" smtClean="0"/>
              <a:t>Dominique Moran</a:t>
            </a:r>
          </a:p>
          <a:p>
            <a:r>
              <a:rPr lang="en-GB" dirty="0" smtClean="0"/>
              <a:t>University of Birmingham</a:t>
            </a:r>
          </a:p>
          <a:p>
            <a:r>
              <a:rPr lang="en-GB" dirty="0" smtClean="0"/>
              <a:t>@</a:t>
            </a:r>
            <a:r>
              <a:rPr lang="en-GB" dirty="0" err="1" smtClean="0"/>
              <a:t>drdommoran</a:t>
            </a:r>
            <a:endParaRPr lang="en-GB" dirty="0"/>
          </a:p>
        </p:txBody>
      </p:sp>
    </p:spTree>
    <p:extLst>
      <p:ext uri="{BB962C8B-B14F-4D97-AF65-F5344CB8AC3E}">
        <p14:creationId xmlns:p14="http://schemas.microsoft.com/office/powerpoint/2010/main" val="1762723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72877"/>
            <a:ext cx="10411380" cy="1511955"/>
          </a:xfrm>
        </p:spPr>
        <p:txBody>
          <a:bodyPr>
            <a:normAutofit/>
          </a:bodyPr>
          <a:lstStyle/>
          <a:p>
            <a:r>
              <a:rPr lang="fr-FR" dirty="0"/>
              <a:t>Prison conditions: Normalisation, </a:t>
            </a:r>
            <a:r>
              <a:rPr lang="fr-FR" dirty="0" err="1" smtClean="0"/>
              <a:t>wellbeing</a:t>
            </a:r>
            <a:r>
              <a:rPr lang="fr-FR" dirty="0" smtClean="0"/>
              <a:t> and </a:t>
            </a:r>
            <a:r>
              <a:rPr lang="fr-FR" dirty="0"/>
              <a:t>contact </a:t>
            </a:r>
            <a:r>
              <a:rPr lang="fr-FR" dirty="0" err="1"/>
              <a:t>with</a:t>
            </a:r>
            <a:r>
              <a:rPr lang="fr-FR" dirty="0"/>
              <a:t> </a:t>
            </a:r>
            <a:r>
              <a:rPr lang="fr-FR" dirty="0" smtClean="0"/>
              <a:t>nature</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sz="3200" dirty="0"/>
              <a:t>P</a:t>
            </a:r>
            <a:r>
              <a:rPr lang="en-GB" sz="3200" dirty="0" smtClean="0"/>
              <a:t>rojects</a:t>
            </a:r>
          </a:p>
          <a:p>
            <a:pPr>
              <a:buFont typeface="Wingdings" panose="05000000000000000000" pitchFamily="2" charset="2"/>
              <a:buChar char="Ø"/>
            </a:pPr>
            <a:r>
              <a:rPr lang="en-GB" sz="3200" dirty="0" smtClean="0"/>
              <a:t>Prison conditions</a:t>
            </a:r>
          </a:p>
          <a:p>
            <a:pPr>
              <a:buFont typeface="Wingdings" panose="05000000000000000000" pitchFamily="2" charset="2"/>
              <a:buChar char="Ø"/>
            </a:pPr>
            <a:r>
              <a:rPr lang="en-GB" sz="3200" dirty="0" smtClean="0"/>
              <a:t>Normalisation – ‘inside’ and ‘outside’</a:t>
            </a:r>
          </a:p>
          <a:p>
            <a:pPr>
              <a:buFont typeface="Wingdings" panose="05000000000000000000" pitchFamily="2" charset="2"/>
              <a:buChar char="Ø"/>
            </a:pPr>
            <a:r>
              <a:rPr lang="en-GB" sz="3200" dirty="0" smtClean="0"/>
              <a:t>Wellbeing and Attention Restoration Theory</a:t>
            </a:r>
          </a:p>
          <a:p>
            <a:pPr lvl="1">
              <a:buFont typeface="Wingdings" panose="05000000000000000000" pitchFamily="2" charset="2"/>
              <a:buChar char="Ø"/>
            </a:pPr>
            <a:r>
              <a:rPr lang="en-GB" sz="2800" dirty="0" smtClean="0"/>
              <a:t>Effects of nature contact</a:t>
            </a:r>
          </a:p>
          <a:p>
            <a:pPr>
              <a:buFont typeface="Wingdings" panose="05000000000000000000" pitchFamily="2" charset="2"/>
              <a:buChar char="Ø"/>
            </a:pPr>
            <a:endParaRPr lang="en-GB" sz="2800" i="1" dirty="0" smtClean="0"/>
          </a:p>
        </p:txBody>
      </p:sp>
    </p:spTree>
    <p:extLst>
      <p:ext uri="{BB962C8B-B14F-4D97-AF65-F5344CB8AC3E}">
        <p14:creationId xmlns:p14="http://schemas.microsoft.com/office/powerpoint/2010/main" val="702970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437" y="512007"/>
            <a:ext cx="9938840" cy="1499616"/>
          </a:xfrm>
        </p:spPr>
        <p:txBody>
          <a:bodyPr>
            <a:normAutofit/>
          </a:bodyPr>
          <a:lstStyle/>
          <a:p>
            <a:r>
              <a:rPr lang="en-GB" dirty="0" smtClean="0"/>
              <a:t>Projects:</a:t>
            </a:r>
            <a:endParaRPr lang="en-GB" dirty="0"/>
          </a:p>
        </p:txBody>
      </p:sp>
      <p:sp>
        <p:nvSpPr>
          <p:cNvPr id="3" name="Content Placeholder 2"/>
          <p:cNvSpPr>
            <a:spLocks noGrp="1"/>
          </p:cNvSpPr>
          <p:nvPr>
            <p:ph idx="1"/>
          </p:nvPr>
        </p:nvSpPr>
        <p:spPr>
          <a:xfrm>
            <a:off x="1024127" y="1784733"/>
            <a:ext cx="10929173" cy="4524627"/>
          </a:xfrm>
        </p:spPr>
        <p:txBody>
          <a:bodyPr>
            <a:normAutofit fontScale="92500" lnSpcReduction="20000"/>
          </a:bodyPr>
          <a:lstStyle/>
          <a:p>
            <a:pPr marL="0" indent="0">
              <a:buNone/>
            </a:pPr>
            <a:r>
              <a:rPr lang="en-GB" sz="4800" dirty="0">
                <a:latin typeface="+mj-lt"/>
              </a:rPr>
              <a:t>Prison architecture, design and technology and the lived experience of carceral spaces</a:t>
            </a:r>
            <a:r>
              <a:rPr lang="en-GB" sz="4800" dirty="0" smtClean="0">
                <a:latin typeface="+mj-lt"/>
              </a:rPr>
              <a:t>.</a:t>
            </a:r>
          </a:p>
          <a:p>
            <a:pPr>
              <a:buFont typeface="Courier New" panose="02070309020205020404" pitchFamily="49" charset="0"/>
              <a:buChar char="o"/>
            </a:pPr>
            <a:r>
              <a:rPr lang="en-GB" sz="2800" dirty="0" smtClean="0"/>
              <a:t> 3.5 year ESRC project with Yvonne Jewkes, Jennifer Turner and Ellie Slee</a:t>
            </a:r>
          </a:p>
          <a:p>
            <a:pPr lvl="1">
              <a:buFont typeface="Courier New" panose="02070309020205020404" pitchFamily="49" charset="0"/>
              <a:buChar char="o"/>
            </a:pPr>
            <a:r>
              <a:rPr lang="en-GB" sz="2400" b="1" dirty="0" smtClean="0"/>
              <a:t> </a:t>
            </a:r>
            <a:r>
              <a:rPr lang="en-GB" sz="2400" i="1" dirty="0" smtClean="0"/>
              <a:t>Why </a:t>
            </a:r>
            <a:r>
              <a:rPr lang="en-GB" sz="2400" i="1" dirty="0"/>
              <a:t>do we build prisons as we do (in the UK and Scandinavia)?</a:t>
            </a:r>
          </a:p>
          <a:p>
            <a:pPr lvl="1">
              <a:buFont typeface="Courier New" panose="02070309020205020404" pitchFamily="49" charset="0"/>
              <a:buChar char="o"/>
            </a:pPr>
            <a:r>
              <a:rPr lang="en-GB" sz="2400" i="1" dirty="0" smtClean="0"/>
              <a:t> (</a:t>
            </a:r>
            <a:r>
              <a:rPr lang="en-GB" sz="2400" i="1" dirty="0"/>
              <a:t>How) Do they communicate punitive philosophies?</a:t>
            </a:r>
          </a:p>
          <a:p>
            <a:pPr lvl="1">
              <a:buFont typeface="Courier New" panose="02070309020205020404" pitchFamily="49" charset="0"/>
              <a:buChar char="o"/>
            </a:pPr>
            <a:r>
              <a:rPr lang="en-GB" sz="2400" i="1" dirty="0" smtClean="0"/>
              <a:t> How </a:t>
            </a:r>
            <a:r>
              <a:rPr lang="en-GB" sz="2400" i="1" dirty="0"/>
              <a:t>are they experienced by those who live and work in them</a:t>
            </a:r>
            <a:r>
              <a:rPr lang="en-GB" sz="2400" i="1" dirty="0" smtClean="0"/>
              <a:t>?</a:t>
            </a:r>
            <a:endParaRPr lang="en-GB" i="1" dirty="0" smtClean="0"/>
          </a:p>
          <a:p>
            <a:pPr marL="0" indent="0">
              <a:buNone/>
            </a:pPr>
            <a:r>
              <a:rPr lang="en-GB" sz="4800" dirty="0" smtClean="0">
                <a:latin typeface="+mj-lt"/>
              </a:rPr>
              <a:t>Attention Restoration Theory and nature contact in prison</a:t>
            </a:r>
          </a:p>
          <a:p>
            <a:pPr>
              <a:buFont typeface="Courier New" panose="02070309020205020404" pitchFamily="49" charset="0"/>
              <a:buChar char="o"/>
            </a:pPr>
            <a:r>
              <a:rPr lang="en-GB" sz="2800" dirty="0" smtClean="0"/>
              <a:t> 6-month ESRC IAA ‘impact’ project </a:t>
            </a:r>
          </a:p>
          <a:p>
            <a:pPr lvl="1">
              <a:buFont typeface="Courier New" panose="02070309020205020404" pitchFamily="49" charset="0"/>
              <a:buChar char="o"/>
            </a:pPr>
            <a:r>
              <a:rPr lang="en-GB" sz="2400" b="1" dirty="0" smtClean="0"/>
              <a:t> </a:t>
            </a:r>
            <a:r>
              <a:rPr lang="en-GB" sz="2400" i="1" dirty="0" smtClean="0"/>
              <a:t>What difference does nature contact make to prisoners’ wellbeing?</a:t>
            </a:r>
          </a:p>
          <a:p>
            <a:pPr lvl="1">
              <a:buFont typeface="Courier New" panose="02070309020205020404" pitchFamily="49" charset="0"/>
              <a:buChar char="o"/>
            </a:pPr>
            <a:r>
              <a:rPr lang="en-GB" sz="2400" i="1" dirty="0" smtClean="0"/>
              <a:t> How effective is ART for understanding the effect of nature contact in prison?</a:t>
            </a:r>
            <a:endParaRPr lang="en-GB" sz="2400" i="1" dirty="0"/>
          </a:p>
          <a:p>
            <a:pPr marL="0" indent="0">
              <a:buNone/>
            </a:pPr>
            <a:endParaRPr lang="en-GB" sz="4400" cap="all" dirty="0" smtClean="0">
              <a:latin typeface="+mj-lt"/>
            </a:endParaRPr>
          </a:p>
          <a:p>
            <a:endParaRPr lang="en-GB" dirty="0"/>
          </a:p>
        </p:txBody>
      </p:sp>
      <p:pic>
        <p:nvPicPr>
          <p:cNvPr id="4" name="Picture 3"/>
          <p:cNvPicPr>
            <a:picLocks noChangeAspect="1"/>
          </p:cNvPicPr>
          <p:nvPr/>
        </p:nvPicPr>
        <p:blipFill>
          <a:blip r:embed="rId3"/>
          <a:stretch>
            <a:fillRect/>
          </a:stretch>
        </p:blipFill>
        <p:spPr>
          <a:xfrm>
            <a:off x="10829277" y="127818"/>
            <a:ext cx="1259483" cy="1054817"/>
          </a:xfrm>
          <a:prstGeom prst="rect">
            <a:avLst/>
          </a:prstGeom>
        </p:spPr>
      </p:pic>
    </p:spTree>
    <p:extLst>
      <p:ext uri="{BB962C8B-B14F-4D97-AF65-F5344CB8AC3E}">
        <p14:creationId xmlns:p14="http://schemas.microsoft.com/office/powerpoint/2010/main" val="375622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Project: Prison architecture, design and technology and the lived experience of carceral spaces.</a:t>
            </a:r>
          </a:p>
        </p:txBody>
      </p:sp>
      <p:sp>
        <p:nvSpPr>
          <p:cNvPr id="3" name="Content Placeholder 2"/>
          <p:cNvSpPr>
            <a:spLocks noGrp="1"/>
          </p:cNvSpPr>
          <p:nvPr>
            <p:ph idx="1"/>
          </p:nvPr>
        </p:nvSpPr>
        <p:spPr>
          <a:xfrm>
            <a:off x="1024128" y="2880852"/>
            <a:ext cx="9720073" cy="3428508"/>
          </a:xfrm>
        </p:spPr>
        <p:txBody>
          <a:bodyPr/>
          <a:lstStyle/>
          <a:p>
            <a:r>
              <a:rPr lang="en-GB" sz="2800" i="1" dirty="0"/>
              <a:t>“The design of a jail or prison is critically related to the philosophy of the institution, or maybe even of the entire criminal justice system. It is the physical manifestation of a society’s goals and approaches for dealing with arrested and/or convicted men and women, and it is a stage for acting out plans and programs for their addressing their future” </a:t>
            </a:r>
          </a:p>
          <a:p>
            <a:pPr algn="r"/>
            <a:r>
              <a:rPr lang="en-GB" sz="2800" dirty="0" err="1"/>
              <a:t>Wener</a:t>
            </a:r>
            <a:r>
              <a:rPr lang="en-GB" sz="2800" dirty="0"/>
              <a:t> (2012: 7)</a:t>
            </a:r>
          </a:p>
          <a:p>
            <a:endParaRPr lang="en-GB" dirty="0"/>
          </a:p>
        </p:txBody>
      </p:sp>
    </p:spTree>
    <p:extLst>
      <p:ext uri="{BB962C8B-B14F-4D97-AF65-F5344CB8AC3E}">
        <p14:creationId xmlns:p14="http://schemas.microsoft.com/office/powerpoint/2010/main" val="4142686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Project: Prison architecture, design and technology and the lived experience of carceral spaces.</a:t>
            </a:r>
          </a:p>
        </p:txBody>
      </p:sp>
      <p:sp>
        <p:nvSpPr>
          <p:cNvPr id="3" name="Content Placeholder 2"/>
          <p:cNvSpPr>
            <a:spLocks noGrp="1"/>
          </p:cNvSpPr>
          <p:nvPr>
            <p:ph idx="1"/>
          </p:nvPr>
        </p:nvSpPr>
        <p:spPr/>
        <p:txBody>
          <a:bodyPr/>
          <a:lstStyle/>
          <a:p>
            <a:r>
              <a:rPr lang="en-GB" sz="2800" dirty="0" smtClean="0"/>
              <a:t>Data generation at HMP Grampian, UK; </a:t>
            </a:r>
            <a:r>
              <a:rPr lang="en-GB" sz="2800" dirty="0" err="1" smtClean="0"/>
              <a:t>Halden</a:t>
            </a:r>
            <a:r>
              <a:rPr lang="en-GB" sz="2800" dirty="0" smtClean="0"/>
              <a:t>, Norway, and with prison architects, construction engineers etc. in Norway, Denmark, Spain, UK, etc.</a:t>
            </a:r>
          </a:p>
          <a:p>
            <a:r>
              <a:rPr lang="en-GB" sz="2800" dirty="0" smtClean="0"/>
              <a:t>Contrasting (and changing) policy context</a:t>
            </a:r>
          </a:p>
          <a:p>
            <a:pPr lvl="1"/>
            <a:r>
              <a:rPr lang="en-GB" sz="2800" dirty="0" smtClean="0"/>
              <a:t>England and Wales (arguably…) moving from punitive towards rehabilitative</a:t>
            </a:r>
          </a:p>
          <a:p>
            <a:pPr lvl="1"/>
            <a:r>
              <a:rPr lang="en-GB" sz="2800" dirty="0" smtClean="0"/>
              <a:t>Nordic region (arguably…) steeped in normalisation and humane principles of confinement</a:t>
            </a:r>
          </a:p>
          <a:p>
            <a:pPr lvl="1"/>
            <a:endParaRPr lang="en-GB" dirty="0" smtClean="0"/>
          </a:p>
        </p:txBody>
      </p:sp>
    </p:spTree>
    <p:extLst>
      <p:ext uri="{BB962C8B-B14F-4D97-AF65-F5344CB8AC3E}">
        <p14:creationId xmlns:p14="http://schemas.microsoft.com/office/powerpoint/2010/main" val="3582450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027" y="506776"/>
            <a:ext cx="9720072" cy="1499616"/>
          </a:xfrm>
        </p:spPr>
        <p:txBody>
          <a:bodyPr/>
          <a:lstStyle/>
          <a:p>
            <a:r>
              <a:rPr lang="en-GB" dirty="0" smtClean="0"/>
              <a:t>Prison conditions</a:t>
            </a:r>
            <a:endParaRPr lang="en-GB" dirty="0"/>
          </a:p>
        </p:txBody>
      </p:sp>
      <p:sp>
        <p:nvSpPr>
          <p:cNvPr id="3" name="Content Placeholder 2"/>
          <p:cNvSpPr>
            <a:spLocks noGrp="1"/>
          </p:cNvSpPr>
          <p:nvPr>
            <p:ph idx="1"/>
          </p:nvPr>
        </p:nvSpPr>
        <p:spPr>
          <a:xfrm>
            <a:off x="826265" y="1751682"/>
            <a:ext cx="11365735" cy="4737366"/>
          </a:xfrm>
        </p:spPr>
        <p:txBody>
          <a:bodyPr>
            <a:noAutofit/>
          </a:bodyPr>
          <a:lstStyle/>
          <a:p>
            <a:pPr marL="0" indent="0">
              <a:buNone/>
            </a:pPr>
            <a:r>
              <a:rPr lang="en-GB" sz="2600" dirty="0" smtClean="0"/>
              <a:t>83-84,000 prisoners in England and Wales (79,000 male, 4,000 female)</a:t>
            </a:r>
          </a:p>
          <a:p>
            <a:pPr marL="0" indent="-45720">
              <a:buNone/>
            </a:pPr>
            <a:r>
              <a:rPr lang="en-GB" sz="2600" dirty="0" smtClean="0"/>
              <a:t>System runs very close to capacity (of 85,616). Approximately half live in ‘crowded conditions’ (i.e. two in a space designed for one)</a:t>
            </a:r>
          </a:p>
          <a:p>
            <a:pPr marL="0" indent="-45720">
              <a:buNone/>
            </a:pPr>
            <a:r>
              <a:rPr lang="en-GB" sz="2600" dirty="0" smtClean="0"/>
              <a:t>c117 establishments, with populations ranging from 1-200, to over 1500</a:t>
            </a:r>
          </a:p>
          <a:p>
            <a:pPr marL="0" indent="-45720">
              <a:buNone/>
            </a:pPr>
            <a:r>
              <a:rPr lang="en-GB" sz="2600" dirty="0" smtClean="0"/>
              <a:t>Prison estate varies in age, from Victorian (e.g. HMP Birmingham, Leicester) to under-construction </a:t>
            </a:r>
          </a:p>
          <a:p>
            <a:pPr marL="0" indent="-45720">
              <a:buNone/>
            </a:pPr>
            <a:r>
              <a:rPr lang="en-GB" sz="2600" dirty="0" smtClean="0"/>
              <a:t>However, across the estate, environments are fairly similar, in part due to security and technical standards driving construction of standardised accommodation.</a:t>
            </a:r>
          </a:p>
          <a:p>
            <a:pPr marL="0" indent="-45720">
              <a:buNone/>
            </a:pPr>
            <a:r>
              <a:rPr lang="en-GB" sz="2600" dirty="0" smtClean="0"/>
              <a:t>Long-term concerns for living standards – recent media attention drawn to poor HMIP inspection reports, noting dilapidation, infestation, mould, poor sanitary conditions, etc.</a:t>
            </a:r>
            <a:endParaRPr lang="en-GB" sz="2600" dirty="0"/>
          </a:p>
        </p:txBody>
      </p:sp>
    </p:spTree>
    <p:extLst>
      <p:ext uri="{BB962C8B-B14F-4D97-AF65-F5344CB8AC3E}">
        <p14:creationId xmlns:p14="http://schemas.microsoft.com/office/powerpoint/2010/main" val="2865979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585216"/>
            <a:ext cx="10368551" cy="1499616"/>
          </a:xfrm>
        </p:spPr>
        <p:txBody>
          <a:bodyPr/>
          <a:lstStyle/>
          <a:p>
            <a:r>
              <a:rPr lang="en-GB" dirty="0" smtClean="0">
                <a:solidFill>
                  <a:schemeClr val="tx1"/>
                </a:solidFill>
              </a:rPr>
              <a:t>Prison</a:t>
            </a:r>
            <a:r>
              <a:rPr lang="en-GB" dirty="0" smtClean="0"/>
              <a:t> CONDITIONs</a:t>
            </a:r>
            <a:endParaRPr lang="en-GB" dirty="0"/>
          </a:p>
        </p:txBody>
      </p:sp>
      <p:sp>
        <p:nvSpPr>
          <p:cNvPr id="3" name="Content Placeholder 2"/>
          <p:cNvSpPr>
            <a:spLocks noGrp="1"/>
          </p:cNvSpPr>
          <p:nvPr>
            <p:ph idx="1"/>
          </p:nvPr>
        </p:nvSpPr>
        <p:spPr>
          <a:xfrm>
            <a:off x="1024129" y="2084832"/>
            <a:ext cx="3790468" cy="4023360"/>
          </a:xfrm>
        </p:spPr>
        <p:txBody>
          <a:bodyPr/>
          <a:lstStyle/>
          <a:p>
            <a:r>
              <a:rPr lang="en-GB" b="1" dirty="0" smtClean="0"/>
              <a:t>Noisy</a:t>
            </a:r>
            <a:r>
              <a:rPr lang="en-GB" dirty="0" smtClean="0"/>
              <a:t> – prisons are ‘live’ spaces where noise reverberates off </a:t>
            </a:r>
            <a:r>
              <a:rPr lang="en-GB" dirty="0"/>
              <a:t>hard, reflective </a:t>
            </a:r>
            <a:r>
              <a:rPr lang="en-GB" dirty="0" smtClean="0"/>
              <a:t>surfaces. </a:t>
            </a:r>
          </a:p>
          <a:p>
            <a:r>
              <a:rPr lang="en-GB" dirty="0" smtClean="0"/>
              <a:t>There is overly-bright, hard-edged sound, with excessive echoes. </a:t>
            </a:r>
          </a:p>
          <a:p>
            <a:r>
              <a:rPr lang="en-GB" dirty="0" smtClean="0"/>
              <a:t>Noise sources include constantly bleeping alarms, clanging gates, rattling keys, and lots of shouting.</a:t>
            </a:r>
          </a:p>
        </p:txBody>
      </p:sp>
      <p:sp>
        <p:nvSpPr>
          <p:cNvPr id="5" name="TextBox 4"/>
          <p:cNvSpPr txBox="1"/>
          <p:nvPr/>
        </p:nvSpPr>
        <p:spPr>
          <a:xfrm>
            <a:off x="7184571" y="5952931"/>
            <a:ext cx="3442996" cy="369332"/>
          </a:xfrm>
          <a:prstGeom prst="rect">
            <a:avLst/>
          </a:prstGeom>
          <a:noFill/>
        </p:spPr>
        <p:txBody>
          <a:bodyPr wrap="square" rtlCol="0">
            <a:spAutoFit/>
          </a:bodyPr>
          <a:lstStyle/>
          <a:p>
            <a:r>
              <a:rPr lang="en-GB" dirty="0" smtClean="0"/>
              <a:t>HMP Altcourse</a:t>
            </a:r>
            <a:endParaRPr lang="en-GB" dirty="0"/>
          </a:p>
        </p:txBody>
      </p:sp>
    </p:spTree>
    <p:extLst>
      <p:ext uri="{BB962C8B-B14F-4D97-AF65-F5344CB8AC3E}">
        <p14:creationId xmlns:p14="http://schemas.microsoft.com/office/powerpoint/2010/main" val="1321947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585216"/>
            <a:ext cx="10368551" cy="1499616"/>
          </a:xfrm>
        </p:spPr>
        <p:txBody>
          <a:bodyPr/>
          <a:lstStyle/>
          <a:p>
            <a:r>
              <a:rPr lang="en-GB" dirty="0" smtClean="0">
                <a:solidFill>
                  <a:schemeClr val="tx1"/>
                </a:solidFill>
              </a:rPr>
              <a:t>Prison</a:t>
            </a:r>
            <a:r>
              <a:rPr lang="en-GB" dirty="0" smtClean="0"/>
              <a:t> conditions</a:t>
            </a:r>
            <a:endParaRPr lang="en-GB" dirty="0"/>
          </a:p>
        </p:txBody>
      </p:sp>
      <p:sp>
        <p:nvSpPr>
          <p:cNvPr id="3" name="Content Placeholder 2"/>
          <p:cNvSpPr>
            <a:spLocks noGrp="1"/>
          </p:cNvSpPr>
          <p:nvPr>
            <p:ph idx="1"/>
          </p:nvPr>
        </p:nvSpPr>
        <p:spPr>
          <a:xfrm>
            <a:off x="1057179" y="2213581"/>
            <a:ext cx="4891480" cy="4023360"/>
          </a:xfrm>
        </p:spPr>
        <p:txBody>
          <a:bodyPr/>
          <a:lstStyle/>
          <a:p>
            <a:r>
              <a:rPr lang="en-GB" b="1" dirty="0" smtClean="0"/>
              <a:t>Smelly</a:t>
            </a:r>
            <a:r>
              <a:rPr lang="en-GB" dirty="0" smtClean="0"/>
              <a:t> – prisons are generally poorly ventilated. Security concerns mandate limitations on window-opening, so inhabitants have very little control over the ventilation of their cells. Steel mesh and ‘trickle vents’ are common. (Smoking recently banned.) </a:t>
            </a:r>
          </a:p>
          <a:p>
            <a:r>
              <a:rPr lang="en-GB" b="1" dirty="0" smtClean="0"/>
              <a:t>Hot</a:t>
            </a:r>
            <a:r>
              <a:rPr lang="en-GB" dirty="0" smtClean="0"/>
              <a:t> – recently-built prisons are well-insulated and being poorly ventilated, during hot weather they fail to shed heat at night. Such buildings are sweaty and uncomfortable.</a:t>
            </a:r>
            <a:endParaRPr lang="en-GB" dirty="0"/>
          </a:p>
        </p:txBody>
      </p:sp>
    </p:spTree>
    <p:extLst>
      <p:ext uri="{BB962C8B-B14F-4D97-AF65-F5344CB8AC3E}">
        <p14:creationId xmlns:p14="http://schemas.microsoft.com/office/powerpoint/2010/main" val="682657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958" y="926739"/>
            <a:ext cx="10303235" cy="747825"/>
          </a:xfrm>
        </p:spPr>
        <p:txBody>
          <a:bodyPr/>
          <a:lstStyle/>
          <a:p>
            <a:r>
              <a:rPr lang="en-GB" dirty="0" smtClean="0">
                <a:solidFill>
                  <a:schemeClr val="tx1"/>
                </a:solidFill>
              </a:rPr>
              <a:t>Prison</a:t>
            </a:r>
            <a:r>
              <a:rPr lang="en-GB" dirty="0" smtClean="0"/>
              <a:t> conditions</a:t>
            </a:r>
            <a:endParaRPr lang="en-GB" dirty="0"/>
          </a:p>
        </p:txBody>
      </p:sp>
      <p:sp>
        <p:nvSpPr>
          <p:cNvPr id="3" name="Content Placeholder 2"/>
          <p:cNvSpPr>
            <a:spLocks noGrp="1"/>
          </p:cNvSpPr>
          <p:nvPr>
            <p:ph idx="1"/>
          </p:nvPr>
        </p:nvSpPr>
        <p:spPr>
          <a:xfrm>
            <a:off x="847858" y="1683469"/>
            <a:ext cx="6687679" cy="5706738"/>
          </a:xfrm>
        </p:spPr>
        <p:txBody>
          <a:bodyPr>
            <a:normAutofit/>
          </a:bodyPr>
          <a:lstStyle/>
          <a:p>
            <a:r>
              <a:rPr lang="en-GB" b="1" dirty="0" smtClean="0"/>
              <a:t>Sanitation</a:t>
            </a:r>
            <a:r>
              <a:rPr lang="en-GB" dirty="0" smtClean="0"/>
              <a:t> – almost all prisons now have an in-cell WC, and many have in-cell showers.</a:t>
            </a:r>
          </a:p>
          <a:p>
            <a:r>
              <a:rPr lang="en-GB" i="1" dirty="0"/>
              <a:t>These often have an unscreened or inadequately screened lavatory, frequently without a lid, </a:t>
            </a:r>
            <a:r>
              <a:rPr lang="en-GB" i="1" dirty="0" smtClean="0"/>
              <a:t>or sometimes </a:t>
            </a:r>
            <a:r>
              <a:rPr lang="en-GB" i="1" dirty="0"/>
              <a:t>with a makeshift lid made of cardboard, pillowcases or food trays. </a:t>
            </a:r>
            <a:endParaRPr lang="en-GB" i="1" dirty="0" smtClean="0"/>
          </a:p>
          <a:p>
            <a:r>
              <a:rPr lang="en-GB" i="1" dirty="0" smtClean="0"/>
              <a:t>In </a:t>
            </a:r>
            <a:r>
              <a:rPr lang="en-GB" i="1" dirty="0"/>
              <a:t>these same </a:t>
            </a:r>
            <a:r>
              <a:rPr lang="en-GB" i="1" dirty="0" smtClean="0"/>
              <a:t>cells, prisoners </a:t>
            </a:r>
            <a:r>
              <a:rPr lang="en-GB" i="1" dirty="0"/>
              <a:t>are frequently required to eat all their meals – in what are obviously </a:t>
            </a:r>
            <a:r>
              <a:rPr lang="en-GB" i="1" dirty="0" smtClean="0"/>
              <a:t>insanitary</a:t>
            </a:r>
            <a:r>
              <a:rPr lang="en-GB" i="1" dirty="0"/>
              <a:t>, </a:t>
            </a:r>
            <a:r>
              <a:rPr lang="en-GB" i="1" dirty="0" smtClean="0"/>
              <a:t>unhygienic and </a:t>
            </a:r>
            <a:r>
              <a:rPr lang="en-GB" i="1" dirty="0"/>
              <a:t>degrading conditions</a:t>
            </a:r>
            <a:r>
              <a:rPr lang="en-GB" i="1" dirty="0" smtClean="0"/>
              <a:t>. </a:t>
            </a:r>
            <a:r>
              <a:rPr lang="en-GB" dirty="0" smtClean="0"/>
              <a:t>(HMIP 2017, 3)</a:t>
            </a:r>
          </a:p>
          <a:p>
            <a:r>
              <a:rPr lang="en-GB" i="1" dirty="0" smtClean="0"/>
              <a:t>When </a:t>
            </a:r>
            <a:r>
              <a:rPr lang="en-GB" i="1" dirty="0"/>
              <a:t>a toilet is flushed germs from the toilet bowl can travel as far as six feet, </a:t>
            </a:r>
            <a:r>
              <a:rPr lang="en-GB" i="1" dirty="0" smtClean="0"/>
              <a:t>landing on </a:t>
            </a:r>
            <a:r>
              <a:rPr lang="en-GB" i="1" dirty="0"/>
              <a:t>the floor, the sink and other items within range</a:t>
            </a:r>
            <a:r>
              <a:rPr lang="en-GB" i="1" dirty="0" smtClean="0"/>
              <a:t>. </a:t>
            </a:r>
            <a:r>
              <a:rPr lang="en-GB" dirty="0" smtClean="0"/>
              <a:t>(</a:t>
            </a:r>
            <a:r>
              <a:rPr lang="en-GB" i="1" dirty="0" smtClean="0"/>
              <a:t>ibid, </a:t>
            </a:r>
            <a:r>
              <a:rPr lang="en-GB" dirty="0" smtClean="0"/>
              <a:t>17)</a:t>
            </a:r>
          </a:p>
          <a:p>
            <a:r>
              <a:rPr lang="en-GB" sz="1200" dirty="0"/>
              <a:t>Johnson, D. L., Mead, K. R., Lynch, R. A. and </a:t>
            </a:r>
            <a:r>
              <a:rPr lang="en-GB" sz="1200" dirty="0" err="1"/>
              <a:t>Hirst</a:t>
            </a:r>
            <a:r>
              <a:rPr lang="en-GB" sz="1200" dirty="0"/>
              <a:t>, D. V. L. (2013) ‘Lifting the lid on toilet plume aerosol: A </a:t>
            </a:r>
            <a:r>
              <a:rPr lang="en-GB" sz="1200" dirty="0" smtClean="0"/>
              <a:t>literature review </a:t>
            </a:r>
            <a:r>
              <a:rPr lang="en-GB" sz="1200" dirty="0"/>
              <a:t>with suggestions for future research’, </a:t>
            </a:r>
            <a:r>
              <a:rPr lang="en-GB" sz="1200" i="1" dirty="0"/>
              <a:t>American Journal of Infection Control </a:t>
            </a:r>
            <a:r>
              <a:rPr lang="en-GB" sz="1200" dirty="0"/>
              <a:t>41, 254–258; Barker, J. and Jones, M. V</a:t>
            </a:r>
            <a:r>
              <a:rPr lang="en-GB" sz="1200" dirty="0" smtClean="0"/>
              <a:t>. (</a:t>
            </a:r>
            <a:r>
              <a:rPr lang="en-GB" sz="1200" dirty="0"/>
              <a:t>2005) ‘The potential spread of infection caused by aerosol contamination of surfaces after flushing a domestic toilet</a:t>
            </a:r>
            <a:r>
              <a:rPr lang="en-GB" sz="1200" dirty="0" smtClean="0"/>
              <a:t>’, </a:t>
            </a:r>
            <a:r>
              <a:rPr lang="en-GB" sz="1200" i="1" dirty="0" smtClean="0"/>
              <a:t>Journal </a:t>
            </a:r>
            <a:r>
              <a:rPr lang="en-GB" sz="1200" i="1" dirty="0"/>
              <a:t>of Applied Microbiology </a:t>
            </a:r>
            <a:r>
              <a:rPr lang="en-GB" sz="1200" dirty="0"/>
              <a:t>99, 339–347.</a:t>
            </a:r>
          </a:p>
        </p:txBody>
      </p:sp>
      <p:sp>
        <p:nvSpPr>
          <p:cNvPr id="5" name="TextBox 4"/>
          <p:cNvSpPr txBox="1"/>
          <p:nvPr/>
        </p:nvSpPr>
        <p:spPr>
          <a:xfrm>
            <a:off x="8534691" y="2976690"/>
            <a:ext cx="3312367" cy="369332"/>
          </a:xfrm>
          <a:prstGeom prst="rect">
            <a:avLst/>
          </a:prstGeom>
          <a:noFill/>
        </p:spPr>
        <p:txBody>
          <a:bodyPr wrap="square" rtlCol="0">
            <a:spAutoFit/>
          </a:bodyPr>
          <a:lstStyle/>
          <a:p>
            <a:r>
              <a:rPr lang="en-GB" dirty="0" smtClean="0"/>
              <a:t>Toilet in cell in Pentonville (2015)</a:t>
            </a:r>
            <a:endParaRPr lang="en-GB" dirty="0"/>
          </a:p>
        </p:txBody>
      </p:sp>
      <p:sp>
        <p:nvSpPr>
          <p:cNvPr id="7" name="TextBox 6"/>
          <p:cNvSpPr txBox="1"/>
          <p:nvPr/>
        </p:nvSpPr>
        <p:spPr>
          <a:xfrm>
            <a:off x="4659407" y="6488668"/>
            <a:ext cx="7532593" cy="369332"/>
          </a:xfrm>
          <a:prstGeom prst="rect">
            <a:avLst/>
          </a:prstGeom>
          <a:noFill/>
        </p:spPr>
        <p:txBody>
          <a:bodyPr wrap="square" rtlCol="0">
            <a:spAutoFit/>
          </a:bodyPr>
          <a:lstStyle/>
          <a:p>
            <a:pPr algn="r"/>
            <a:r>
              <a:rPr lang="en-GB" dirty="0" smtClean="0"/>
              <a:t>Unscreened toilet where prisoners ate their meals in HMP Birmingham, 2017</a:t>
            </a:r>
            <a:endParaRPr lang="en-GB" dirty="0"/>
          </a:p>
        </p:txBody>
      </p:sp>
    </p:spTree>
    <p:extLst>
      <p:ext uri="{BB962C8B-B14F-4D97-AF65-F5344CB8AC3E}">
        <p14:creationId xmlns:p14="http://schemas.microsoft.com/office/powerpoint/2010/main" val="772594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840" y="816570"/>
            <a:ext cx="10303235" cy="1133415"/>
          </a:xfrm>
        </p:spPr>
        <p:txBody>
          <a:bodyPr/>
          <a:lstStyle/>
          <a:p>
            <a:r>
              <a:rPr lang="en-GB" dirty="0" smtClean="0">
                <a:solidFill>
                  <a:schemeClr val="tx1"/>
                </a:solidFill>
              </a:rPr>
              <a:t>Prison</a:t>
            </a:r>
            <a:r>
              <a:rPr lang="en-GB" dirty="0" smtClean="0"/>
              <a:t> conditions</a:t>
            </a:r>
            <a:endParaRPr lang="en-GB" dirty="0"/>
          </a:p>
        </p:txBody>
      </p:sp>
      <p:sp>
        <p:nvSpPr>
          <p:cNvPr id="3" name="Content Placeholder 2"/>
          <p:cNvSpPr>
            <a:spLocks noGrp="1"/>
          </p:cNvSpPr>
          <p:nvPr>
            <p:ph idx="1"/>
          </p:nvPr>
        </p:nvSpPr>
        <p:spPr>
          <a:xfrm>
            <a:off x="803790" y="1949986"/>
            <a:ext cx="6798013" cy="4682169"/>
          </a:xfrm>
        </p:spPr>
        <p:txBody>
          <a:bodyPr>
            <a:normAutofit/>
          </a:bodyPr>
          <a:lstStyle/>
          <a:p>
            <a:r>
              <a:rPr lang="en-GB" b="1" dirty="0" smtClean="0"/>
              <a:t>Nature contact </a:t>
            </a:r>
            <a:r>
              <a:rPr lang="en-GB" dirty="0" smtClean="0"/>
              <a:t>– many prisons are devoid of green space or green views within the walls/fence.</a:t>
            </a:r>
          </a:p>
          <a:p>
            <a:pPr>
              <a:buFont typeface="Wingdings" panose="05000000000000000000" pitchFamily="2" charset="2"/>
              <a:buChar char="Ø"/>
            </a:pPr>
            <a:r>
              <a:rPr lang="en-GB" dirty="0" smtClean="0"/>
              <a:t>Victorian local prisons are on tight urban sites</a:t>
            </a:r>
          </a:p>
          <a:p>
            <a:pPr>
              <a:buFont typeface="Wingdings" panose="05000000000000000000" pitchFamily="2" charset="2"/>
              <a:buChar char="Ø"/>
            </a:pPr>
            <a:r>
              <a:rPr lang="en-GB" dirty="0" smtClean="0"/>
              <a:t>Expansion of the estate has meant in-filling on existing sites (e.g. HMP Isis at HMP </a:t>
            </a:r>
            <a:r>
              <a:rPr lang="en-GB" dirty="0" err="1" smtClean="0"/>
              <a:t>Belmarsh</a:t>
            </a:r>
            <a:r>
              <a:rPr lang="en-GB" dirty="0" smtClean="0"/>
              <a:t>)</a:t>
            </a:r>
          </a:p>
          <a:p>
            <a:pPr>
              <a:buFont typeface="Wingdings" panose="05000000000000000000" pitchFamily="2" charset="2"/>
              <a:buChar char="Ø"/>
            </a:pPr>
            <a:r>
              <a:rPr lang="en-GB" dirty="0"/>
              <a:t> </a:t>
            </a:r>
            <a:r>
              <a:rPr lang="en-GB" dirty="0" smtClean="0"/>
              <a:t>More spacious sites tend to use tarmac rather than grass, and grass tends to be in ‘sterile’ areas </a:t>
            </a:r>
          </a:p>
          <a:p>
            <a:pPr>
              <a:buFont typeface="Wingdings" panose="05000000000000000000" pitchFamily="2" charset="2"/>
              <a:buChar char="Ø"/>
            </a:pPr>
            <a:r>
              <a:rPr lang="en-GB" dirty="0" smtClean="0"/>
              <a:t>Other than from high floors which look over the wall, views from cells are of this austere environment</a:t>
            </a:r>
          </a:p>
          <a:p>
            <a:pPr>
              <a:buFont typeface="Wingdings" panose="05000000000000000000" pitchFamily="2" charset="2"/>
              <a:buChar char="Ø"/>
            </a:pPr>
            <a:r>
              <a:rPr lang="en-GB" dirty="0"/>
              <a:t> </a:t>
            </a:r>
            <a:r>
              <a:rPr lang="en-GB" dirty="0" smtClean="0"/>
              <a:t>As a result, prisoners tend to lack nature contact</a:t>
            </a:r>
          </a:p>
        </p:txBody>
      </p:sp>
    </p:spTree>
    <p:extLst>
      <p:ext uri="{BB962C8B-B14F-4D97-AF65-F5344CB8AC3E}">
        <p14:creationId xmlns:p14="http://schemas.microsoft.com/office/powerpoint/2010/main" val="2639514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Nature contact</a:t>
            </a:r>
            <a:endParaRPr lang="en-GB" dirty="0"/>
          </a:p>
        </p:txBody>
      </p:sp>
      <p:sp>
        <p:nvSpPr>
          <p:cNvPr id="3" name="Content Placeholder 2"/>
          <p:cNvSpPr>
            <a:spLocks noGrp="1"/>
          </p:cNvSpPr>
          <p:nvPr>
            <p:ph idx="1"/>
          </p:nvPr>
        </p:nvSpPr>
        <p:spPr>
          <a:xfrm>
            <a:off x="1068636" y="1986246"/>
            <a:ext cx="5023694" cy="4337341"/>
          </a:xfrm>
        </p:spPr>
        <p:txBody>
          <a:bodyPr/>
          <a:lstStyle/>
          <a:p>
            <a:pPr marL="365125" indent="-365125">
              <a:buFont typeface="Courier New" panose="02070309020205020404" pitchFamily="49" charset="0"/>
              <a:buChar char="o"/>
            </a:pPr>
            <a:r>
              <a:rPr lang="en-GB" dirty="0" smtClean="0"/>
              <a:t>Good for us – ‘green infrastructure’</a:t>
            </a:r>
          </a:p>
          <a:p>
            <a:pPr marL="365125" indent="-365125">
              <a:buFont typeface="Courier New" panose="02070309020205020404" pitchFamily="49" charset="0"/>
              <a:buChar char="o"/>
            </a:pPr>
            <a:r>
              <a:rPr lang="en-US" dirty="0" smtClean="0"/>
              <a:t>Spending </a:t>
            </a:r>
            <a:r>
              <a:rPr lang="en-US" dirty="0"/>
              <a:t>time in </a:t>
            </a:r>
            <a:r>
              <a:rPr lang="en-US" dirty="0" smtClean="0"/>
              <a:t>green spaces is </a:t>
            </a:r>
            <a:r>
              <a:rPr lang="en-US" dirty="0"/>
              <a:t>good for </a:t>
            </a:r>
            <a:r>
              <a:rPr lang="en-US" dirty="0" smtClean="0"/>
              <a:t>our mental </a:t>
            </a:r>
            <a:r>
              <a:rPr lang="en-US" dirty="0"/>
              <a:t>health, as well as our physical </a:t>
            </a:r>
            <a:r>
              <a:rPr lang="en-US" dirty="0" smtClean="0"/>
              <a:t>health</a:t>
            </a:r>
          </a:p>
          <a:p>
            <a:pPr marL="365125" indent="-365125">
              <a:buFont typeface="Courier New" panose="02070309020205020404" pitchFamily="49" charset="0"/>
              <a:buChar char="o"/>
            </a:pPr>
            <a:r>
              <a:rPr lang="en-US" dirty="0" smtClean="0"/>
              <a:t>Some evidence that green spaces have the greatest effects for people with the poorest mental and physical health</a:t>
            </a:r>
          </a:p>
          <a:p>
            <a:pPr marL="365125" indent="-365125">
              <a:buFont typeface="Courier New" panose="02070309020205020404" pitchFamily="49" charset="0"/>
              <a:buChar char="o"/>
            </a:pPr>
            <a:r>
              <a:rPr lang="en-US" dirty="0" smtClean="0"/>
              <a:t>Lack of nature contact a </a:t>
            </a:r>
            <a:r>
              <a:rPr lang="en-US" dirty="0" err="1" smtClean="0"/>
              <a:t>recognised</a:t>
            </a:r>
            <a:r>
              <a:rPr lang="en-US" dirty="0" smtClean="0"/>
              <a:t> problem in prison – beginning to speak of it as a ‘pain’ of imprisonment after Sykes.</a:t>
            </a:r>
            <a:endParaRPr lang="en-GB" dirty="0"/>
          </a:p>
        </p:txBody>
      </p:sp>
    </p:spTree>
    <p:extLst>
      <p:ext uri="{BB962C8B-B14F-4D97-AF65-F5344CB8AC3E}">
        <p14:creationId xmlns:p14="http://schemas.microsoft.com/office/powerpoint/2010/main" val="4206905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076" y="772503"/>
            <a:ext cx="10565617" cy="1045280"/>
          </a:xfrm>
        </p:spPr>
        <p:txBody>
          <a:bodyPr/>
          <a:lstStyle/>
          <a:p>
            <a:r>
              <a:rPr lang="en-GB" dirty="0" smtClean="0"/>
              <a:t>what ‘Should’ prison be like?</a:t>
            </a:r>
            <a:endParaRPr lang="en-GB" dirty="0"/>
          </a:p>
        </p:txBody>
      </p:sp>
      <p:sp>
        <p:nvSpPr>
          <p:cNvPr id="3" name="Content Placeholder 2"/>
          <p:cNvSpPr>
            <a:spLocks noGrp="1"/>
          </p:cNvSpPr>
          <p:nvPr>
            <p:ph idx="1"/>
          </p:nvPr>
        </p:nvSpPr>
        <p:spPr>
          <a:xfrm>
            <a:off x="1009819" y="1977528"/>
            <a:ext cx="9720073" cy="2295832"/>
          </a:xfrm>
        </p:spPr>
        <p:txBody>
          <a:bodyPr>
            <a:noAutofit/>
          </a:bodyPr>
          <a:lstStyle/>
          <a:p>
            <a:r>
              <a:rPr lang="en-GB" sz="2800" dirty="0" smtClean="0"/>
              <a:t>A</a:t>
            </a:r>
            <a:r>
              <a:rPr lang="en-GB" sz="2800" i="1" dirty="0" smtClean="0"/>
              <a:t> ‘less eligibility’ </a:t>
            </a:r>
            <a:r>
              <a:rPr lang="en-GB" sz="2800" dirty="0" smtClean="0"/>
              <a:t>thesis held sway until the 19</a:t>
            </a:r>
            <a:r>
              <a:rPr lang="en-GB" sz="2800" baseline="30000" dirty="0" smtClean="0"/>
              <a:t>th</a:t>
            </a:r>
            <a:r>
              <a:rPr lang="en-GB" sz="2800" dirty="0" smtClean="0"/>
              <a:t> century:</a:t>
            </a:r>
          </a:p>
          <a:p>
            <a:r>
              <a:rPr lang="en-GB" sz="2800" i="1" dirty="0" smtClean="0"/>
              <a:t>“..to deter the rational offender requires the pain of punishment to outweigh the pleasures derived from the crime…. [such that] </a:t>
            </a:r>
            <a:r>
              <a:rPr lang="en-GB" sz="2800" i="1" dirty="0" smtClean="0">
                <a:solidFill>
                  <a:srgbClr val="00B0F0"/>
                </a:solidFill>
              </a:rPr>
              <a:t>the upper margins of prison conditions are guaranteed not to rise above the worst material conditions in society as a whole </a:t>
            </a:r>
            <a:r>
              <a:rPr lang="en-GB" sz="2800" i="1" dirty="0" smtClean="0"/>
              <a:t>and that, in times of social hardship, the rigours of penal discipline will become more severe to prevent the weakening of its deterrent effect” (Scott 2007, 50-51)</a:t>
            </a:r>
            <a:endParaRPr lang="en-GB" sz="2800" i="1" dirty="0"/>
          </a:p>
        </p:txBody>
      </p:sp>
      <p:pic>
        <p:nvPicPr>
          <p:cNvPr id="4" name="Picture 3"/>
          <p:cNvPicPr>
            <a:picLocks noChangeAspect="1"/>
          </p:cNvPicPr>
          <p:nvPr/>
        </p:nvPicPr>
        <p:blipFill>
          <a:blip r:embed="rId3"/>
          <a:stretch>
            <a:fillRect/>
          </a:stretch>
        </p:blipFill>
        <p:spPr>
          <a:xfrm>
            <a:off x="3517352" y="5121659"/>
            <a:ext cx="2857500" cy="1524000"/>
          </a:xfrm>
          <a:prstGeom prst="rect">
            <a:avLst/>
          </a:prstGeom>
        </p:spPr>
      </p:pic>
      <p:pic>
        <p:nvPicPr>
          <p:cNvPr id="5" name="Picture 4"/>
          <p:cNvPicPr>
            <a:picLocks noChangeAspect="1"/>
          </p:cNvPicPr>
          <p:nvPr/>
        </p:nvPicPr>
        <p:blipFill rotWithShape="1">
          <a:blip r:embed="rId3"/>
          <a:srcRect l="8366"/>
          <a:stretch/>
        </p:blipFill>
        <p:spPr>
          <a:xfrm>
            <a:off x="5792738" y="5121659"/>
            <a:ext cx="2618454" cy="1524000"/>
          </a:xfrm>
          <a:prstGeom prst="rect">
            <a:avLst/>
          </a:prstGeom>
        </p:spPr>
      </p:pic>
      <p:sp>
        <p:nvSpPr>
          <p:cNvPr id="6" name="TextBox 5"/>
          <p:cNvSpPr txBox="1"/>
          <p:nvPr/>
        </p:nvSpPr>
        <p:spPr>
          <a:xfrm>
            <a:off x="3820718" y="5712107"/>
            <a:ext cx="1972020" cy="646331"/>
          </a:xfrm>
          <a:prstGeom prst="rect">
            <a:avLst/>
          </a:prstGeom>
          <a:noFill/>
        </p:spPr>
        <p:txBody>
          <a:bodyPr wrap="square" rtlCol="0">
            <a:spAutoFit/>
          </a:bodyPr>
          <a:lstStyle/>
          <a:p>
            <a:pPr algn="ctr"/>
            <a:r>
              <a:rPr lang="en-GB" dirty="0" smtClean="0">
                <a:solidFill>
                  <a:srgbClr val="00B0F0"/>
                </a:solidFill>
              </a:rPr>
              <a:t>prison </a:t>
            </a:r>
          </a:p>
          <a:p>
            <a:pPr algn="ctr"/>
            <a:r>
              <a:rPr lang="en-GB" dirty="0" smtClean="0">
                <a:solidFill>
                  <a:srgbClr val="00B0F0"/>
                </a:solidFill>
              </a:rPr>
              <a:t>conditions</a:t>
            </a:r>
            <a:endParaRPr lang="en-GB" dirty="0">
              <a:solidFill>
                <a:srgbClr val="00B0F0"/>
              </a:solidFill>
            </a:endParaRPr>
          </a:p>
        </p:txBody>
      </p:sp>
      <p:sp>
        <p:nvSpPr>
          <p:cNvPr id="7" name="TextBox 6"/>
          <p:cNvSpPr txBox="1"/>
          <p:nvPr/>
        </p:nvSpPr>
        <p:spPr>
          <a:xfrm>
            <a:off x="5869856" y="5680233"/>
            <a:ext cx="1972020" cy="646331"/>
          </a:xfrm>
          <a:prstGeom prst="rect">
            <a:avLst/>
          </a:prstGeom>
          <a:noFill/>
        </p:spPr>
        <p:txBody>
          <a:bodyPr wrap="square" rtlCol="0">
            <a:spAutoFit/>
          </a:bodyPr>
          <a:lstStyle/>
          <a:p>
            <a:pPr algn="ctr"/>
            <a:r>
              <a:rPr lang="en-GB" dirty="0" smtClean="0">
                <a:solidFill>
                  <a:srgbClr val="00B0F0"/>
                </a:solidFill>
              </a:rPr>
              <a:t>‘society </a:t>
            </a:r>
          </a:p>
          <a:p>
            <a:pPr algn="ctr"/>
            <a:r>
              <a:rPr lang="en-GB" dirty="0">
                <a:solidFill>
                  <a:srgbClr val="00B0F0"/>
                </a:solidFill>
              </a:rPr>
              <a:t>a</a:t>
            </a:r>
            <a:r>
              <a:rPr lang="en-GB" dirty="0" smtClean="0">
                <a:solidFill>
                  <a:srgbClr val="00B0F0"/>
                </a:solidFill>
              </a:rPr>
              <a:t>s a whole’</a:t>
            </a:r>
            <a:endParaRPr lang="en-GB" dirty="0">
              <a:solidFill>
                <a:srgbClr val="00B0F0"/>
              </a:solidFill>
            </a:endParaRPr>
          </a:p>
        </p:txBody>
      </p:sp>
    </p:spTree>
    <p:extLst>
      <p:ext uri="{BB962C8B-B14F-4D97-AF65-F5344CB8AC3E}">
        <p14:creationId xmlns:p14="http://schemas.microsoft.com/office/powerpoint/2010/main" val="2893997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‘should’ prison be like? </a:t>
            </a:r>
            <a:endParaRPr lang="en-GB" dirty="0"/>
          </a:p>
        </p:txBody>
      </p:sp>
      <p:sp>
        <p:nvSpPr>
          <p:cNvPr id="3" name="Content Placeholder 2"/>
          <p:cNvSpPr>
            <a:spLocks noGrp="1"/>
          </p:cNvSpPr>
          <p:nvPr>
            <p:ph idx="1"/>
          </p:nvPr>
        </p:nvSpPr>
        <p:spPr>
          <a:xfrm>
            <a:off x="1024128" y="1966451"/>
            <a:ext cx="10381291" cy="4689987"/>
          </a:xfrm>
        </p:spPr>
        <p:txBody>
          <a:bodyPr>
            <a:normAutofit lnSpcReduction="10000"/>
          </a:bodyPr>
          <a:lstStyle/>
          <a:p>
            <a:r>
              <a:rPr lang="en-GB" dirty="0" smtClean="0"/>
              <a:t>Shift from ‘less eligibility’ to a rehabilitative approach by 1920s – intention to enable prisoners to ‘lead a good and useful life’</a:t>
            </a:r>
          </a:p>
          <a:p>
            <a:r>
              <a:rPr lang="en-GB" dirty="0" smtClean="0"/>
              <a:t>1960s – crisis of containment in the UK – high profile escapes – emphasis on discipline, surveillance and control</a:t>
            </a:r>
          </a:p>
          <a:p>
            <a:r>
              <a:rPr lang="en-GB" dirty="0" smtClean="0"/>
              <a:t>1970s – ideas of ‘positive custody’ – but vague</a:t>
            </a:r>
          </a:p>
          <a:p>
            <a:r>
              <a:rPr lang="en-GB" dirty="0" smtClean="0"/>
              <a:t>1980s – ‘humane containment’ lexicon with ‘</a:t>
            </a:r>
            <a:r>
              <a:rPr lang="en-GB" dirty="0" smtClean="0">
                <a:solidFill>
                  <a:srgbClr val="00B0F0"/>
                </a:solidFill>
              </a:rPr>
              <a:t>normalisation</a:t>
            </a:r>
            <a:r>
              <a:rPr lang="en-GB" dirty="0" smtClean="0"/>
              <a:t>’ including ‘living standards equivalent to those on state welfare’</a:t>
            </a:r>
          </a:p>
          <a:p>
            <a:r>
              <a:rPr lang="en-GB" dirty="0" smtClean="0"/>
              <a:t>1991 - Woolf Report – response to riots – emphasis on justice and ‘</a:t>
            </a:r>
            <a:r>
              <a:rPr lang="en-GB" dirty="0" smtClean="0">
                <a:solidFill>
                  <a:srgbClr val="00B0F0"/>
                </a:solidFill>
              </a:rPr>
              <a:t>normalisation</a:t>
            </a:r>
            <a:r>
              <a:rPr lang="en-GB" dirty="0" smtClean="0"/>
              <a:t>’</a:t>
            </a:r>
          </a:p>
          <a:p>
            <a:r>
              <a:rPr lang="en-GB" dirty="0" smtClean="0"/>
              <a:t>1990s – revival of ‘prison works’, and resurgence of ‘less eligibility’ under Conservative governme</a:t>
            </a:r>
            <a:r>
              <a:rPr lang="en-GB" dirty="0"/>
              <a:t>n</a:t>
            </a:r>
            <a:r>
              <a:rPr lang="en-GB" dirty="0" smtClean="0"/>
              <a:t>t</a:t>
            </a:r>
          </a:p>
          <a:p>
            <a:r>
              <a:rPr lang="en-GB" dirty="0" smtClean="0"/>
              <a:t>1997+ - revival of rehabilitative focus, but under new public </a:t>
            </a:r>
            <a:r>
              <a:rPr lang="en-GB" dirty="0" err="1" smtClean="0"/>
              <a:t>managerialism</a:t>
            </a:r>
            <a:endParaRPr lang="en-GB" dirty="0" smtClean="0"/>
          </a:p>
          <a:p>
            <a:r>
              <a:rPr lang="en-GB" dirty="0" smtClean="0"/>
              <a:t>Now – revival of ‘</a:t>
            </a:r>
            <a:r>
              <a:rPr lang="en-GB" b="1" dirty="0" smtClean="0">
                <a:solidFill>
                  <a:srgbClr val="00B0F0"/>
                </a:solidFill>
              </a:rPr>
              <a:t>normalisation</a:t>
            </a:r>
            <a:r>
              <a:rPr lang="en-GB" dirty="0" smtClean="0"/>
              <a:t>’</a:t>
            </a:r>
            <a:endParaRPr lang="en-GB" dirty="0"/>
          </a:p>
        </p:txBody>
      </p:sp>
    </p:spTree>
    <p:extLst>
      <p:ext uri="{BB962C8B-B14F-4D97-AF65-F5344CB8AC3E}">
        <p14:creationId xmlns:p14="http://schemas.microsoft.com/office/powerpoint/2010/main" val="3398242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Normalisation</a:t>
            </a:r>
            <a:endParaRPr lang="en-GB" dirty="0">
              <a:solidFill>
                <a:schemeClr val="bg1">
                  <a:lumMod val="75000"/>
                </a:schemeClr>
              </a:solidFill>
            </a:endParaRPr>
          </a:p>
        </p:txBody>
      </p:sp>
      <p:sp>
        <p:nvSpPr>
          <p:cNvPr id="3" name="Content Placeholder 2"/>
          <p:cNvSpPr>
            <a:spLocks noGrp="1"/>
          </p:cNvSpPr>
          <p:nvPr>
            <p:ph idx="1"/>
          </p:nvPr>
        </p:nvSpPr>
        <p:spPr>
          <a:xfrm>
            <a:off x="1013111" y="1961002"/>
            <a:ext cx="10940190" cy="4186410"/>
          </a:xfrm>
        </p:spPr>
        <p:txBody>
          <a:bodyPr>
            <a:noAutofit/>
          </a:bodyPr>
          <a:lstStyle/>
          <a:p>
            <a:pPr marL="0" indent="0">
              <a:buNone/>
            </a:pPr>
            <a:r>
              <a:rPr lang="en-GB" sz="2400" b="1" dirty="0" smtClean="0"/>
              <a:t>International </a:t>
            </a:r>
            <a:r>
              <a:rPr lang="en-GB" sz="2400" b="1" dirty="0"/>
              <a:t>Covenant on Civil and Political </a:t>
            </a:r>
            <a:r>
              <a:rPr lang="en-GB" sz="2400" b="1" dirty="0" smtClean="0"/>
              <a:t>Rights; Article 10.1</a:t>
            </a:r>
            <a:endParaRPr lang="en-GB" sz="2400" b="1" dirty="0"/>
          </a:p>
          <a:p>
            <a:pPr marL="0" indent="0">
              <a:buNone/>
            </a:pPr>
            <a:r>
              <a:rPr lang="en-GB" sz="2400" i="1" dirty="0" smtClean="0"/>
              <a:t>All </a:t>
            </a:r>
            <a:r>
              <a:rPr lang="en-GB" sz="2400" i="1" dirty="0"/>
              <a:t>persons deprived of their liberty shall be treated with humanity and with respect for the </a:t>
            </a:r>
            <a:r>
              <a:rPr lang="en-GB" sz="2400" i="1" dirty="0" smtClean="0"/>
              <a:t>inherent </a:t>
            </a:r>
            <a:r>
              <a:rPr lang="en-GB" sz="2400" i="1" dirty="0"/>
              <a:t>dignity of the human person. </a:t>
            </a:r>
            <a:endParaRPr lang="en-GB" sz="2400" i="1" dirty="0" smtClean="0"/>
          </a:p>
          <a:p>
            <a:pPr marL="0" indent="0">
              <a:buNone/>
            </a:pPr>
            <a:r>
              <a:rPr lang="en-GB" sz="2400" b="1" dirty="0"/>
              <a:t>UN Standard Minimum Rules for the Treatment of Prisoners (Nelson Mandela Rules)</a:t>
            </a:r>
          </a:p>
          <a:p>
            <a:pPr marL="0" indent="0">
              <a:buNone/>
            </a:pPr>
            <a:r>
              <a:rPr lang="en-GB" sz="2400" i="1" dirty="0" smtClean="0"/>
              <a:t>Rule 3:</a:t>
            </a:r>
          </a:p>
          <a:p>
            <a:pPr marL="0" indent="0">
              <a:buNone/>
            </a:pPr>
            <a:r>
              <a:rPr lang="en-GB" sz="2400" i="1" dirty="0"/>
              <a:t>Imprisonment and other measures that result in cutting off persons from </a:t>
            </a:r>
            <a:r>
              <a:rPr lang="en-GB" sz="2400" i="1" dirty="0" smtClean="0"/>
              <a:t>the outside </a:t>
            </a:r>
            <a:r>
              <a:rPr lang="en-GB" sz="2400" i="1" dirty="0"/>
              <a:t>world are afflictive by the very fact of taking from these persons the right </a:t>
            </a:r>
            <a:r>
              <a:rPr lang="en-GB" sz="2400" i="1" dirty="0" smtClean="0"/>
              <a:t>of self-determination </a:t>
            </a:r>
            <a:r>
              <a:rPr lang="en-GB" sz="2400" i="1" dirty="0"/>
              <a:t>by depriving them of their liberty. Therefore the prison </a:t>
            </a:r>
            <a:r>
              <a:rPr lang="en-GB" sz="2400" i="1" dirty="0" smtClean="0"/>
              <a:t>system shall </a:t>
            </a:r>
            <a:r>
              <a:rPr lang="en-GB" sz="2400" i="1" dirty="0"/>
              <a:t>not, except as incidental to justifiable separation or the maintenance </a:t>
            </a:r>
            <a:r>
              <a:rPr lang="en-GB" sz="2400" i="1" dirty="0" smtClean="0"/>
              <a:t>of discipline</a:t>
            </a:r>
            <a:r>
              <a:rPr lang="en-GB" sz="2400" i="1" dirty="0"/>
              <a:t>, aggravate the suffering inherent in such a situation</a:t>
            </a:r>
            <a:r>
              <a:rPr lang="en-GB" sz="2800" i="1" dirty="0"/>
              <a:t>.</a:t>
            </a:r>
            <a:endParaRPr lang="en-GB" sz="2800" i="1" dirty="0" smtClean="0"/>
          </a:p>
        </p:txBody>
      </p:sp>
    </p:spTree>
    <p:extLst>
      <p:ext uri="{BB962C8B-B14F-4D97-AF65-F5344CB8AC3E}">
        <p14:creationId xmlns:p14="http://schemas.microsoft.com/office/powerpoint/2010/main" val="3687499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Normalisation</a:t>
            </a:r>
            <a:endParaRPr lang="en-GB" dirty="0">
              <a:solidFill>
                <a:schemeClr val="bg1">
                  <a:lumMod val="75000"/>
                </a:schemeClr>
              </a:solidFill>
            </a:endParaRPr>
          </a:p>
        </p:txBody>
      </p:sp>
      <p:sp>
        <p:nvSpPr>
          <p:cNvPr id="3" name="Content Placeholder 2"/>
          <p:cNvSpPr>
            <a:spLocks noGrp="1"/>
          </p:cNvSpPr>
          <p:nvPr>
            <p:ph idx="1"/>
          </p:nvPr>
        </p:nvSpPr>
        <p:spPr/>
        <p:txBody>
          <a:bodyPr>
            <a:normAutofit/>
          </a:bodyPr>
          <a:lstStyle/>
          <a:p>
            <a:r>
              <a:rPr lang="en-GB" sz="2800" b="1" dirty="0" smtClean="0"/>
              <a:t>Finland: Sentences </a:t>
            </a:r>
            <a:r>
              <a:rPr lang="en-GB" sz="2800" b="1" dirty="0"/>
              <a:t>Enforcement Act </a:t>
            </a:r>
            <a:endParaRPr lang="en-GB" sz="2800" b="1" dirty="0" smtClean="0"/>
          </a:p>
          <a:p>
            <a:r>
              <a:rPr lang="en-GB" sz="2800" i="1" dirty="0" smtClean="0"/>
              <a:t>“</a:t>
            </a:r>
            <a:r>
              <a:rPr lang="en-GB" sz="2800" i="1" dirty="0"/>
              <a:t>Punishment is a mere loss of liberty: The enforcement of sentence must be organised so that the sentence is only loss of liberty. Other restrictions can be used to the extent that the security of custody and the prison order require.</a:t>
            </a:r>
          </a:p>
          <a:p>
            <a:r>
              <a:rPr lang="en-GB" sz="2800" i="1" dirty="0" smtClean="0"/>
              <a:t>Normality</a:t>
            </a:r>
            <a:r>
              <a:rPr lang="en-GB" sz="2800" i="1" dirty="0"/>
              <a:t>: The circumstances in a penal institution must be organised so that they correspond to those prevailing in the rest of society</a:t>
            </a:r>
            <a:r>
              <a:rPr lang="en-GB" sz="2800" i="1" dirty="0" smtClean="0"/>
              <a:t>.”</a:t>
            </a:r>
          </a:p>
          <a:p>
            <a:endParaRPr lang="en-GB" sz="2800" i="1" dirty="0"/>
          </a:p>
          <a:p>
            <a:endParaRPr lang="en-GB" dirty="0"/>
          </a:p>
        </p:txBody>
      </p:sp>
    </p:spTree>
    <p:extLst>
      <p:ext uri="{BB962C8B-B14F-4D97-AF65-F5344CB8AC3E}">
        <p14:creationId xmlns:p14="http://schemas.microsoft.com/office/powerpoint/2010/main" val="599571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Carceral geography; inside and outside</a:t>
            </a:r>
            <a:endParaRPr lang="en-GB" dirty="0"/>
          </a:p>
        </p:txBody>
      </p:sp>
      <p:sp>
        <p:nvSpPr>
          <p:cNvPr id="3" name="Content Placeholder 2"/>
          <p:cNvSpPr>
            <a:spLocks noGrp="1"/>
          </p:cNvSpPr>
          <p:nvPr>
            <p:ph idx="1"/>
          </p:nvPr>
        </p:nvSpPr>
        <p:spPr>
          <a:xfrm>
            <a:off x="1024128" y="1872867"/>
            <a:ext cx="9720073" cy="4715220"/>
          </a:xfrm>
        </p:spPr>
        <p:txBody>
          <a:bodyPr>
            <a:normAutofit/>
          </a:bodyPr>
          <a:lstStyle/>
          <a:p>
            <a:pPr marL="454025" indent="-454025">
              <a:buFont typeface="Courier New" panose="02070309020205020404" pitchFamily="49" charset="0"/>
              <a:buChar char="o"/>
            </a:pPr>
            <a:r>
              <a:rPr lang="en-GB" sz="2800" dirty="0" smtClean="0"/>
              <a:t>How do we understand the relationship between what lies ‘inside’ and ‘outside’ the prison? </a:t>
            </a:r>
          </a:p>
          <a:p>
            <a:pPr marL="454025" indent="-454025">
              <a:buFont typeface="Courier New" panose="02070309020205020404" pitchFamily="49" charset="0"/>
              <a:buChar char="o"/>
            </a:pPr>
            <a:r>
              <a:rPr lang="en-US" sz="2800" dirty="0" smtClean="0"/>
              <a:t>The carceral delivers ‘forms </a:t>
            </a:r>
            <a:r>
              <a:rPr lang="en-US" sz="2800" dirty="0"/>
              <a:t>of confinement that burst internment structures and deliver carceral effects without physical immobilization</a:t>
            </a:r>
            <a:r>
              <a:rPr lang="en-US" sz="2800" dirty="0" smtClean="0"/>
              <a:t>’</a:t>
            </a:r>
          </a:p>
          <a:p>
            <a:pPr marL="454025" indent="-454025">
              <a:buFont typeface="Courier New" panose="02070309020205020404" pitchFamily="49" charset="0"/>
              <a:buChar char="o"/>
            </a:pPr>
            <a:r>
              <a:rPr lang="en-US" sz="2800" dirty="0" smtClean="0"/>
              <a:t>‘Carceral</a:t>
            </a:r>
            <a:r>
              <a:rPr lang="en-US" sz="2800" dirty="0"/>
              <a:t>’ spaces </a:t>
            </a:r>
            <a:r>
              <a:rPr lang="en-US" sz="2800" i="1" dirty="0"/>
              <a:t>beyond</a:t>
            </a:r>
            <a:r>
              <a:rPr lang="en-US" sz="2800" dirty="0"/>
              <a:t> </a:t>
            </a:r>
            <a:r>
              <a:rPr lang="en-US" sz="2800" dirty="0" smtClean="0"/>
              <a:t>prisons</a:t>
            </a:r>
          </a:p>
          <a:p>
            <a:pPr marL="454025" indent="-454025">
              <a:buFont typeface="Courier New" panose="02070309020205020404" pitchFamily="49" charset="0"/>
              <a:buChar char="o"/>
            </a:pPr>
            <a:r>
              <a:rPr lang="en-US" sz="2800" dirty="0" smtClean="0"/>
              <a:t>Discourses of ‘</a:t>
            </a:r>
            <a:r>
              <a:rPr lang="en-US" sz="2800" dirty="0" err="1" smtClean="0"/>
              <a:t>normalisation</a:t>
            </a:r>
            <a:r>
              <a:rPr lang="en-US" sz="2800" dirty="0" smtClean="0"/>
              <a:t>’ speak directly to these issues of separation and difference between ‘inside’ and ‘outside’</a:t>
            </a:r>
          </a:p>
          <a:p>
            <a:pPr marL="454025" indent="-454025">
              <a:buFont typeface="Courier New" panose="02070309020205020404" pitchFamily="49" charset="0"/>
              <a:buChar char="o"/>
            </a:pPr>
            <a:r>
              <a:rPr lang="en-US" sz="2800" dirty="0" smtClean="0"/>
              <a:t>Think through this relationship…</a:t>
            </a:r>
            <a:endParaRPr lang="en-GB" sz="2800" dirty="0"/>
          </a:p>
        </p:txBody>
      </p:sp>
    </p:spTree>
    <p:extLst>
      <p:ext uri="{BB962C8B-B14F-4D97-AF65-F5344CB8AC3E}">
        <p14:creationId xmlns:p14="http://schemas.microsoft.com/office/powerpoint/2010/main" val="12064200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Normalisation</a:t>
            </a:r>
            <a:endParaRPr lang="en-GB" dirty="0"/>
          </a:p>
        </p:txBody>
      </p:sp>
      <p:sp>
        <p:nvSpPr>
          <p:cNvPr id="3" name="Content Placeholder 2"/>
          <p:cNvSpPr>
            <a:spLocks noGrp="1"/>
          </p:cNvSpPr>
          <p:nvPr>
            <p:ph idx="1"/>
          </p:nvPr>
        </p:nvSpPr>
        <p:spPr>
          <a:xfrm>
            <a:off x="1024128" y="2286000"/>
            <a:ext cx="9720073" cy="1056968"/>
          </a:xfrm>
        </p:spPr>
        <p:txBody>
          <a:bodyPr>
            <a:noAutofit/>
          </a:bodyPr>
          <a:lstStyle/>
          <a:p>
            <a:r>
              <a:rPr lang="en-GB" sz="3200" i="1" dirty="0" smtClean="0"/>
              <a:t>“the </a:t>
            </a:r>
            <a:r>
              <a:rPr lang="en-GB" sz="3200" i="1" dirty="0"/>
              <a:t>process of bringing or returning something to a normal condition or </a:t>
            </a:r>
            <a:r>
              <a:rPr lang="en-GB" sz="3200" i="1" dirty="0" smtClean="0"/>
              <a:t>state”</a:t>
            </a:r>
            <a:endParaRPr lang="en-GB" sz="3200" i="1" dirty="0"/>
          </a:p>
          <a:p>
            <a:r>
              <a:rPr lang="en-GB" sz="3200" i="1" dirty="0" smtClean="0"/>
              <a:t>Normalising prison? </a:t>
            </a:r>
            <a:r>
              <a:rPr lang="en-GB" sz="3200" i="1" dirty="0"/>
              <a:t>M</a:t>
            </a:r>
            <a:r>
              <a:rPr lang="en-GB" sz="3200" i="1" dirty="0" smtClean="0"/>
              <a:t>aking prison ‘normal’?</a:t>
            </a:r>
            <a:endParaRPr lang="en-GB" sz="3200" i="1" dirty="0"/>
          </a:p>
        </p:txBody>
      </p:sp>
      <p:sp>
        <p:nvSpPr>
          <p:cNvPr id="5" name="TextBox 4"/>
          <p:cNvSpPr txBox="1"/>
          <p:nvPr/>
        </p:nvSpPr>
        <p:spPr>
          <a:xfrm>
            <a:off x="4739148" y="4660490"/>
            <a:ext cx="2458065" cy="830997"/>
          </a:xfrm>
          <a:prstGeom prst="rect">
            <a:avLst/>
          </a:prstGeom>
          <a:noFill/>
        </p:spPr>
        <p:txBody>
          <a:bodyPr wrap="square" rtlCol="0">
            <a:spAutoFit/>
          </a:bodyPr>
          <a:lstStyle/>
          <a:p>
            <a:pPr algn="ctr"/>
            <a:r>
              <a:rPr lang="en-GB" sz="4800" b="1" dirty="0" smtClean="0"/>
              <a:t>PRISON</a:t>
            </a:r>
            <a:endParaRPr lang="en-GB" sz="4800" b="1" dirty="0"/>
          </a:p>
        </p:txBody>
      </p:sp>
      <p:sp>
        <p:nvSpPr>
          <p:cNvPr id="6" name="Left Arrow 5"/>
          <p:cNvSpPr/>
          <p:nvPr/>
        </p:nvSpPr>
        <p:spPr>
          <a:xfrm>
            <a:off x="3519949" y="4761356"/>
            <a:ext cx="1032387" cy="663848"/>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766917" y="4660490"/>
            <a:ext cx="2497393" cy="646331"/>
          </a:xfrm>
          <a:prstGeom prst="rect">
            <a:avLst/>
          </a:prstGeom>
          <a:noFill/>
        </p:spPr>
        <p:txBody>
          <a:bodyPr wrap="square" rtlCol="0">
            <a:spAutoFit/>
          </a:bodyPr>
          <a:lstStyle/>
          <a:p>
            <a:pPr algn="r"/>
            <a:r>
              <a:rPr lang="en-GB" dirty="0" smtClean="0"/>
              <a:t>becomes ‘normal’ for people experiencing it</a:t>
            </a:r>
            <a:endParaRPr lang="en-GB" dirty="0"/>
          </a:p>
        </p:txBody>
      </p:sp>
      <p:sp>
        <p:nvSpPr>
          <p:cNvPr id="8" name="Left Arrow 7"/>
          <p:cNvSpPr/>
          <p:nvPr/>
        </p:nvSpPr>
        <p:spPr>
          <a:xfrm rot="10800000">
            <a:off x="7384025" y="4744064"/>
            <a:ext cx="1032387" cy="663848"/>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8804788" y="4631615"/>
            <a:ext cx="2497393" cy="646331"/>
          </a:xfrm>
          <a:prstGeom prst="rect">
            <a:avLst/>
          </a:prstGeom>
          <a:noFill/>
        </p:spPr>
        <p:txBody>
          <a:bodyPr wrap="square" rtlCol="0">
            <a:spAutoFit/>
          </a:bodyPr>
          <a:lstStyle/>
          <a:p>
            <a:r>
              <a:rPr lang="en-GB" dirty="0" smtClean="0"/>
              <a:t>starts to resemble ‘normal’ life ‘outside’</a:t>
            </a:r>
            <a:endParaRPr lang="en-GB" dirty="0"/>
          </a:p>
        </p:txBody>
      </p:sp>
    </p:spTree>
    <p:extLst>
      <p:ext uri="{BB962C8B-B14F-4D97-AF65-F5344CB8AC3E}">
        <p14:creationId xmlns:p14="http://schemas.microsoft.com/office/powerpoint/2010/main" val="3843425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10568104" cy="1499616"/>
          </a:xfrm>
        </p:spPr>
        <p:txBody>
          <a:bodyPr>
            <a:normAutofit/>
          </a:bodyPr>
          <a:lstStyle/>
          <a:p>
            <a:r>
              <a:rPr lang="en-GB" dirty="0"/>
              <a:t>Prison becomes ‘normal’ for people experiencing </a:t>
            </a:r>
            <a:r>
              <a:rPr lang="en-GB" dirty="0" smtClean="0"/>
              <a:t>it</a:t>
            </a:r>
            <a:endParaRPr lang="en-GB" dirty="0"/>
          </a:p>
        </p:txBody>
      </p:sp>
      <p:sp>
        <p:nvSpPr>
          <p:cNvPr id="3" name="Content Placeholder 2"/>
          <p:cNvSpPr>
            <a:spLocks noGrp="1"/>
          </p:cNvSpPr>
          <p:nvPr>
            <p:ph idx="1"/>
          </p:nvPr>
        </p:nvSpPr>
        <p:spPr>
          <a:xfrm>
            <a:off x="1024128" y="2286000"/>
            <a:ext cx="10488499" cy="4023360"/>
          </a:xfrm>
        </p:spPr>
        <p:txBody>
          <a:bodyPr>
            <a:normAutofit/>
          </a:bodyPr>
          <a:lstStyle/>
          <a:p>
            <a:pPr marL="452438" indent="-452438">
              <a:buFont typeface="Courier New" panose="02070309020205020404" pitchFamily="49" charset="0"/>
              <a:buChar char="o"/>
            </a:pPr>
            <a:r>
              <a:rPr lang="en-GB" sz="2800" dirty="0" smtClean="0"/>
              <a:t>Familiar concept of ‘institutionalisation’ – in terms of infantilisation, dependency, etc.</a:t>
            </a:r>
          </a:p>
          <a:p>
            <a:pPr marL="452438" indent="-452438">
              <a:buFont typeface="Courier New" panose="02070309020205020404" pitchFamily="49" charset="0"/>
              <a:buChar char="o"/>
            </a:pPr>
            <a:r>
              <a:rPr lang="en-GB" sz="2800" dirty="0" smtClean="0"/>
              <a:t>Spaces matter:</a:t>
            </a:r>
          </a:p>
          <a:p>
            <a:pPr marL="635318" lvl="2" indent="-452438">
              <a:buFont typeface="Courier New" panose="02070309020205020404" pitchFamily="49" charset="0"/>
              <a:buChar char="o"/>
            </a:pPr>
            <a:r>
              <a:rPr lang="en-GB" sz="2400" dirty="0" smtClean="0"/>
              <a:t>prisoners accustomed to communal accommodation struggle to adapt to smaller living units</a:t>
            </a:r>
          </a:p>
          <a:p>
            <a:pPr marL="635318" lvl="2" indent="-452438">
              <a:buFont typeface="Courier New" panose="02070309020205020404" pitchFamily="49" charset="0"/>
              <a:buChar char="o"/>
            </a:pPr>
            <a:r>
              <a:rPr lang="en-GB" sz="2400" dirty="0" smtClean="0"/>
              <a:t>prisoners are often accustomed to a constant hum of noise, or constant lighting – disorientation</a:t>
            </a:r>
          </a:p>
          <a:p>
            <a:pPr marL="635318" lvl="2" indent="-452438">
              <a:buFont typeface="Courier New" panose="02070309020205020404" pitchFamily="49" charset="0"/>
              <a:buChar char="o"/>
            </a:pPr>
            <a:r>
              <a:rPr lang="en-GB" sz="2400" dirty="0" smtClean="0"/>
              <a:t>relatively unchanging prison environment means prisoners become accustomed to ‘sameness’ rather than to changing environments more familiar on the ‘outside’</a:t>
            </a:r>
          </a:p>
          <a:p>
            <a:pPr lvl="1">
              <a:buFont typeface="Courier New" panose="02070309020205020404" pitchFamily="49" charset="0"/>
              <a:buChar char="o"/>
            </a:pPr>
            <a:endParaRPr lang="en-GB" dirty="0"/>
          </a:p>
        </p:txBody>
      </p:sp>
    </p:spTree>
    <p:extLst>
      <p:ext uri="{BB962C8B-B14F-4D97-AF65-F5344CB8AC3E}">
        <p14:creationId xmlns:p14="http://schemas.microsoft.com/office/powerpoint/2010/main" val="862854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732" y="832010"/>
            <a:ext cx="9720073" cy="4023360"/>
          </a:xfrm>
        </p:spPr>
        <p:txBody>
          <a:bodyPr>
            <a:noAutofit/>
          </a:bodyPr>
          <a:lstStyle/>
          <a:p>
            <a:r>
              <a:rPr lang="en-GB" sz="2800" i="1" dirty="0" smtClean="0"/>
              <a:t>“I </a:t>
            </a:r>
            <a:r>
              <a:rPr lang="en-GB" sz="2800" i="1" dirty="0"/>
              <a:t>began to think, that </a:t>
            </a:r>
            <a:r>
              <a:rPr lang="en-GB" sz="2800" i="1" dirty="0" smtClean="0"/>
              <a:t>after the </a:t>
            </a:r>
            <a:r>
              <a:rPr lang="en-GB" sz="2800" i="1" dirty="0"/>
              <a:t>noise, </a:t>
            </a:r>
            <a:r>
              <a:rPr lang="en-GB" sz="2800" i="1" dirty="0">
                <a:solidFill>
                  <a:srgbClr val="00B0F0"/>
                </a:solidFill>
              </a:rPr>
              <a:t>I felt the silence as a burden</a:t>
            </a:r>
            <a:r>
              <a:rPr lang="en-GB" sz="2800" i="1" dirty="0"/>
              <a:t>. I’d lie awake, unable to sleep, and feeling </a:t>
            </a:r>
            <a:r>
              <a:rPr lang="en-GB" sz="2800" i="1" dirty="0" smtClean="0"/>
              <a:t>tense. And </a:t>
            </a:r>
            <a:r>
              <a:rPr lang="en-GB" sz="2800" i="1" dirty="0"/>
              <a:t>the silence started to really get to me. I’d turn on the TV, put music on in </a:t>
            </a:r>
            <a:r>
              <a:rPr lang="en-GB" sz="2800" i="1" dirty="0" smtClean="0"/>
              <a:t>the kitchen</a:t>
            </a:r>
            <a:r>
              <a:rPr lang="en-GB" sz="2800" i="1" dirty="0"/>
              <a:t>, so that there was some noise. I still couldn’t sleep. I’d walk around the </a:t>
            </a:r>
            <a:r>
              <a:rPr lang="en-GB" sz="2800" i="1" dirty="0" smtClean="0"/>
              <a:t>apartment, into </a:t>
            </a:r>
            <a:r>
              <a:rPr lang="en-GB" sz="2800" i="1" dirty="0"/>
              <a:t>the living room, into the bedroom, like a hunted animal, but the only </a:t>
            </a:r>
            <a:r>
              <a:rPr lang="en-GB" sz="2800" i="1" dirty="0" smtClean="0"/>
              <a:t>thing I </a:t>
            </a:r>
            <a:r>
              <a:rPr lang="en-GB" sz="2800" i="1" dirty="0"/>
              <a:t>could do was go outside, so I’d go out into the street. I got dressed and ran out </a:t>
            </a:r>
            <a:r>
              <a:rPr lang="en-GB" sz="2800" i="1" dirty="0" smtClean="0"/>
              <a:t>into the </a:t>
            </a:r>
            <a:r>
              <a:rPr lang="en-GB" sz="2800" i="1" dirty="0"/>
              <a:t>street where there were people about. I just couldn’t sit at home</a:t>
            </a:r>
            <a:r>
              <a:rPr lang="en-GB" sz="2800" i="1" dirty="0" smtClean="0"/>
              <a:t>.”</a:t>
            </a:r>
            <a:endParaRPr lang="en-GB" sz="2800" i="1" dirty="0"/>
          </a:p>
        </p:txBody>
      </p:sp>
      <p:sp>
        <p:nvSpPr>
          <p:cNvPr id="4" name="Content Placeholder 2"/>
          <p:cNvSpPr txBox="1">
            <a:spLocks/>
          </p:cNvSpPr>
          <p:nvPr/>
        </p:nvSpPr>
        <p:spPr>
          <a:xfrm>
            <a:off x="901298" y="4198814"/>
            <a:ext cx="9720073" cy="3202366"/>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GB" sz="4000" smtClean="0"/>
              <a:t>What is “normal”? </a:t>
            </a:r>
          </a:p>
          <a:p>
            <a:r>
              <a:rPr lang="en-GB" sz="4000" smtClean="0"/>
              <a:t>For whom? </a:t>
            </a:r>
          </a:p>
          <a:p>
            <a:r>
              <a:rPr lang="en-GB" sz="4000" smtClean="0"/>
              <a:t>When?</a:t>
            </a:r>
            <a:endParaRPr lang="en-GB" sz="4000" dirty="0"/>
          </a:p>
        </p:txBody>
      </p:sp>
    </p:spTree>
    <p:extLst>
      <p:ext uri="{BB962C8B-B14F-4D97-AF65-F5344CB8AC3E}">
        <p14:creationId xmlns:p14="http://schemas.microsoft.com/office/powerpoint/2010/main" val="19184597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HMp</a:t>
            </a:r>
            <a:r>
              <a:rPr lang="en-GB" dirty="0" smtClean="0"/>
              <a:t> Liverpool (1855)</a:t>
            </a:r>
            <a:endParaRPr lang="en-GB" dirty="0"/>
          </a:p>
        </p:txBody>
      </p:sp>
      <p:sp>
        <p:nvSpPr>
          <p:cNvPr id="3" name="Content Placeholder 2"/>
          <p:cNvSpPr>
            <a:spLocks noGrp="1"/>
          </p:cNvSpPr>
          <p:nvPr>
            <p:ph idx="1"/>
          </p:nvPr>
        </p:nvSpPr>
        <p:spPr>
          <a:xfrm>
            <a:off x="1035144" y="2195789"/>
            <a:ext cx="6900672" cy="4023360"/>
          </a:xfrm>
        </p:spPr>
        <p:txBody>
          <a:bodyPr>
            <a:noAutofit/>
          </a:bodyPr>
          <a:lstStyle/>
          <a:p>
            <a:r>
              <a:rPr lang="en-GB" sz="2800" b="1" dirty="0" smtClean="0"/>
              <a:t>HMP Liverpool: inspection 2017</a:t>
            </a:r>
          </a:p>
          <a:p>
            <a:r>
              <a:rPr lang="en-GB" sz="2800" i="1" dirty="0" smtClean="0"/>
              <a:t>“squalid </a:t>
            </a:r>
            <a:r>
              <a:rPr lang="en-GB" sz="2800" i="1" dirty="0"/>
              <a:t>living conditions”, </a:t>
            </a:r>
            <a:r>
              <a:rPr lang="en-GB" sz="2800" i="1" dirty="0" smtClean="0"/>
              <a:t>“lavatories… filthy</a:t>
            </a:r>
            <a:r>
              <a:rPr lang="en-GB" sz="2800" i="1" dirty="0"/>
              <a:t>, blocked or leaking”, </a:t>
            </a:r>
            <a:r>
              <a:rPr lang="en-GB" sz="2800" i="1" dirty="0" smtClean="0"/>
              <a:t>“infestations of cockroaches”, “piles of rubbish”, “rats”</a:t>
            </a:r>
          </a:p>
          <a:p>
            <a:r>
              <a:rPr lang="en-GB" sz="2800" b="1" dirty="0" smtClean="0"/>
              <a:t>1850s Liverpool</a:t>
            </a:r>
            <a:endParaRPr lang="en-GB" sz="2800" b="1" dirty="0"/>
          </a:p>
          <a:p>
            <a:r>
              <a:rPr lang="en-GB" sz="2800" i="1" dirty="0" smtClean="0"/>
              <a:t>“Squalid and unhygienic… without water or </a:t>
            </a:r>
            <a:r>
              <a:rPr lang="en-GB" sz="2800" i="1" dirty="0"/>
              <a:t>sanitation”, </a:t>
            </a:r>
            <a:r>
              <a:rPr lang="en-GB" sz="2800" i="1" dirty="0" smtClean="0"/>
              <a:t>“rotting </a:t>
            </a:r>
            <a:r>
              <a:rPr lang="en-GB" sz="2800" i="1" dirty="0"/>
              <a:t>rubbish clogged its </a:t>
            </a:r>
            <a:r>
              <a:rPr lang="en-GB" sz="2800" i="1" dirty="0" smtClean="0"/>
              <a:t>alleys”</a:t>
            </a:r>
            <a:endParaRPr lang="en-GB" sz="2800" i="1" dirty="0"/>
          </a:p>
          <a:p>
            <a:r>
              <a:rPr lang="en-GB" sz="2800" b="1" dirty="0" smtClean="0"/>
              <a:t>Was HMP Liverpool once ‘normal’?</a:t>
            </a:r>
          </a:p>
        </p:txBody>
      </p:sp>
    </p:spTree>
    <p:extLst>
      <p:ext uri="{BB962C8B-B14F-4D97-AF65-F5344CB8AC3E}">
        <p14:creationId xmlns:p14="http://schemas.microsoft.com/office/powerpoint/2010/main" val="42422036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10410788" cy="1499616"/>
          </a:xfrm>
        </p:spPr>
        <p:txBody>
          <a:bodyPr/>
          <a:lstStyle/>
          <a:p>
            <a:r>
              <a:rPr lang="en-GB" dirty="0" smtClean="0"/>
              <a:t>What is ‘normal’ and how do we compare it?</a:t>
            </a:r>
            <a:endParaRPr lang="en-GB" dirty="0"/>
          </a:p>
        </p:txBody>
      </p:sp>
      <p:sp>
        <p:nvSpPr>
          <p:cNvPr id="3" name="Content Placeholder 2"/>
          <p:cNvSpPr>
            <a:spLocks noGrp="1"/>
          </p:cNvSpPr>
          <p:nvPr>
            <p:ph idx="1"/>
          </p:nvPr>
        </p:nvSpPr>
        <p:spPr>
          <a:xfrm>
            <a:off x="1024129" y="2286000"/>
            <a:ext cx="4855562" cy="4023360"/>
          </a:xfrm>
        </p:spPr>
        <p:txBody>
          <a:bodyPr/>
          <a:lstStyle/>
          <a:p>
            <a:r>
              <a:rPr lang="en-GB" sz="2800" dirty="0" smtClean="0"/>
              <a:t>How do we compare two things?</a:t>
            </a:r>
          </a:p>
          <a:p>
            <a:r>
              <a:rPr lang="en-GB" sz="2800" dirty="0" smtClean="0"/>
              <a:t>Conventionally, by comparing the averages of two groups of things…</a:t>
            </a:r>
          </a:p>
          <a:p>
            <a:r>
              <a:rPr lang="en-GB" sz="2800" dirty="0" smtClean="0"/>
              <a:t>But first we have to know what we are measuring…</a:t>
            </a:r>
          </a:p>
          <a:p>
            <a:r>
              <a:rPr lang="en-GB" sz="2800" dirty="0" smtClean="0"/>
              <a:t>And the groups of data will deviate internally…</a:t>
            </a:r>
          </a:p>
          <a:p>
            <a:endParaRPr lang="en-GB" dirty="0"/>
          </a:p>
        </p:txBody>
      </p:sp>
      <p:pic>
        <p:nvPicPr>
          <p:cNvPr id="4" name="Picture 3"/>
          <p:cNvPicPr>
            <a:picLocks noChangeAspect="1"/>
          </p:cNvPicPr>
          <p:nvPr/>
        </p:nvPicPr>
        <p:blipFill>
          <a:blip r:embed="rId3"/>
          <a:stretch>
            <a:fillRect/>
          </a:stretch>
        </p:blipFill>
        <p:spPr>
          <a:xfrm>
            <a:off x="6092922" y="2090562"/>
            <a:ext cx="5236918" cy="4218798"/>
          </a:xfrm>
          <a:prstGeom prst="rect">
            <a:avLst/>
          </a:prstGeom>
        </p:spPr>
      </p:pic>
    </p:spTree>
    <p:extLst>
      <p:ext uri="{BB962C8B-B14F-4D97-AF65-F5344CB8AC3E}">
        <p14:creationId xmlns:p14="http://schemas.microsoft.com/office/powerpoint/2010/main" val="4149568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 y="1052726"/>
            <a:ext cx="239077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9000" contrast="-3000"/>
                    </a14:imgEffect>
                  </a14:imgLayer>
                </a14:imgProps>
              </a:ext>
              <a:ext uri="{28A0092B-C50C-407E-A947-70E740481C1C}">
                <a14:useLocalDpi xmlns:a14="http://schemas.microsoft.com/office/drawing/2010/main" val="0"/>
              </a:ext>
            </a:extLst>
          </a:blip>
          <a:srcRect/>
          <a:stretch>
            <a:fillRect/>
          </a:stretch>
        </p:blipFill>
        <p:spPr bwMode="auto">
          <a:xfrm>
            <a:off x="312645" y="2499513"/>
            <a:ext cx="5596833" cy="3566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104106" y="871820"/>
            <a:ext cx="10705756" cy="779560"/>
          </a:xfrm>
        </p:spPr>
        <p:txBody>
          <a:bodyPr/>
          <a:lstStyle/>
          <a:p>
            <a:r>
              <a:rPr lang="en-GB" dirty="0" smtClean="0"/>
              <a:t>What does normalisation in prison look like?</a:t>
            </a:r>
            <a:endParaRPr lang="en-GB" dirty="0"/>
          </a:p>
        </p:txBody>
      </p:sp>
      <p:sp>
        <p:nvSpPr>
          <p:cNvPr id="3" name="Content Placeholder 2"/>
          <p:cNvSpPr>
            <a:spLocks noGrp="1"/>
          </p:cNvSpPr>
          <p:nvPr>
            <p:ph idx="1"/>
          </p:nvPr>
        </p:nvSpPr>
        <p:spPr>
          <a:xfrm>
            <a:off x="4354180" y="1748087"/>
            <a:ext cx="7478427" cy="4470728"/>
          </a:xfrm>
        </p:spPr>
        <p:txBody>
          <a:bodyPr>
            <a:normAutofit lnSpcReduction="10000"/>
          </a:bodyPr>
          <a:lstStyle/>
          <a:p>
            <a:r>
              <a:rPr lang="en-GB" i="1" dirty="0" smtClean="0"/>
              <a:t>“Evidence </a:t>
            </a:r>
            <a:r>
              <a:rPr lang="en-GB" i="1" dirty="0"/>
              <a:t>suggests that more normalised prison environments can have genuinely positive impacts on offenders’ behaviour. From a design perspective then, prisons should seek to ‘design in’ opportunities for prison life to </a:t>
            </a:r>
            <a:r>
              <a:rPr lang="en-GB" b="1" i="1" dirty="0"/>
              <a:t>mirror normal life as far as possible</a:t>
            </a:r>
            <a:r>
              <a:rPr lang="en-GB" i="1" dirty="0" smtClean="0"/>
              <a:t>.”</a:t>
            </a:r>
          </a:p>
          <a:p>
            <a:r>
              <a:rPr lang="en-GB" dirty="0" smtClean="0"/>
              <a:t>[In the Nordic region] </a:t>
            </a:r>
            <a:r>
              <a:rPr lang="en-GB" i="1" dirty="0" smtClean="0"/>
              <a:t>‘internal </a:t>
            </a:r>
            <a:r>
              <a:rPr lang="en-GB" i="1" dirty="0"/>
              <a:t>prison spaces that explore more open, flexible spatial planning, seeking to </a:t>
            </a:r>
            <a:r>
              <a:rPr lang="en-GB" b="1" i="1" dirty="0"/>
              <a:t>mirror more closely ‘normal’ life outside the </a:t>
            </a:r>
            <a:r>
              <a:rPr lang="en-GB" b="1" i="1" dirty="0" smtClean="0"/>
              <a:t>prison</a:t>
            </a:r>
            <a:r>
              <a:rPr lang="en-GB" i="1" dirty="0" smtClean="0"/>
              <a:t>….. prisoners </a:t>
            </a:r>
            <a:r>
              <a:rPr lang="en-GB" i="1" dirty="0"/>
              <a:t>mostly live in units of up to 12 individuals who share a kitchen/communal area (much like University halls</a:t>
            </a:r>
            <a:r>
              <a:rPr lang="en-GB" i="1" dirty="0" smtClean="0"/>
              <a:t>)’</a:t>
            </a:r>
          </a:p>
          <a:p>
            <a:pPr algn="ctr"/>
            <a:r>
              <a:rPr lang="en-GB" dirty="0" smtClean="0">
                <a:solidFill>
                  <a:srgbClr val="00B0F0"/>
                </a:solidFill>
              </a:rPr>
              <a:t>…rather than…</a:t>
            </a:r>
          </a:p>
          <a:p>
            <a:r>
              <a:rPr lang="en-GB" i="1" dirty="0" smtClean="0"/>
              <a:t>“</a:t>
            </a:r>
            <a:r>
              <a:rPr lang="en-GB" i="1" dirty="0"/>
              <a:t>high internal walls, thick mesh fences, numerous gates, cage-like interiors and heavy, vandal-resistant furnishings [which] all communicate negative messages that may become self-fulfilling (e.g. ‘you are animals’; ‘you are potential vandals’)”.</a:t>
            </a:r>
          </a:p>
          <a:p>
            <a:endParaRPr lang="en-GB" dirty="0"/>
          </a:p>
          <a:p>
            <a:endParaRPr lang="en-GB" dirty="0"/>
          </a:p>
        </p:txBody>
      </p:sp>
    </p:spTree>
    <p:extLst>
      <p:ext uri="{BB962C8B-B14F-4D97-AF65-F5344CB8AC3E}">
        <p14:creationId xmlns:p14="http://schemas.microsoft.com/office/powerpoint/2010/main" val="512242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Whose “normal” is this?</a:t>
            </a:r>
            <a:endParaRPr lang="en-GB" dirty="0"/>
          </a:p>
        </p:txBody>
      </p:sp>
      <p:sp>
        <p:nvSpPr>
          <p:cNvPr id="3" name="Content Placeholder 2"/>
          <p:cNvSpPr>
            <a:spLocks noGrp="1"/>
          </p:cNvSpPr>
          <p:nvPr>
            <p:ph idx="1"/>
          </p:nvPr>
        </p:nvSpPr>
        <p:spPr>
          <a:xfrm>
            <a:off x="1024128" y="1961002"/>
            <a:ext cx="10213077" cy="4348358"/>
          </a:xfrm>
        </p:spPr>
        <p:txBody>
          <a:bodyPr>
            <a:normAutofit/>
          </a:bodyPr>
          <a:lstStyle/>
          <a:p>
            <a:r>
              <a:rPr lang="en-GB" sz="2400" dirty="0" smtClean="0"/>
              <a:t>For whom is it normal </a:t>
            </a:r>
            <a:r>
              <a:rPr lang="en-GB" sz="2400" dirty="0"/>
              <a:t>to </a:t>
            </a:r>
            <a:r>
              <a:rPr lang="en-GB" sz="2400" dirty="0" smtClean="0">
                <a:solidFill>
                  <a:schemeClr val="accent1">
                    <a:lumMod val="75000"/>
                  </a:schemeClr>
                </a:solidFill>
              </a:rPr>
              <a:t>“</a:t>
            </a:r>
            <a:r>
              <a:rPr lang="en-GB" sz="2400" i="1" dirty="0" smtClean="0">
                <a:solidFill>
                  <a:schemeClr val="accent1">
                    <a:lumMod val="75000"/>
                  </a:schemeClr>
                </a:solidFill>
              </a:rPr>
              <a:t>live </a:t>
            </a:r>
            <a:r>
              <a:rPr lang="en-GB" sz="2400" i="1" dirty="0">
                <a:solidFill>
                  <a:schemeClr val="accent1">
                    <a:lumMod val="75000"/>
                  </a:schemeClr>
                </a:solidFill>
              </a:rPr>
              <a:t>in units of up to 12 individuals who share a kitchen/communal area (much like University halls</a:t>
            </a:r>
            <a:r>
              <a:rPr lang="en-GB" sz="2400" i="1" dirty="0" smtClean="0">
                <a:solidFill>
                  <a:schemeClr val="accent1">
                    <a:lumMod val="75000"/>
                  </a:schemeClr>
                </a:solidFill>
              </a:rPr>
              <a:t>)</a:t>
            </a:r>
            <a:r>
              <a:rPr lang="en-GB" sz="2400" dirty="0" smtClean="0">
                <a:solidFill>
                  <a:schemeClr val="accent1">
                    <a:lumMod val="75000"/>
                  </a:schemeClr>
                </a:solidFill>
              </a:rPr>
              <a:t>”</a:t>
            </a:r>
            <a:r>
              <a:rPr lang="en-GB" sz="2400" dirty="0" smtClean="0"/>
              <a:t>? Is it ‘normal’ to go to University?</a:t>
            </a:r>
          </a:p>
          <a:p>
            <a:r>
              <a:rPr lang="en-GB" sz="2400" dirty="0" smtClean="0"/>
              <a:t>‘Normal’ </a:t>
            </a:r>
            <a:r>
              <a:rPr lang="en-GB" sz="2400" dirty="0"/>
              <a:t>is </a:t>
            </a:r>
            <a:r>
              <a:rPr lang="en-GB" sz="2400" dirty="0" smtClean="0"/>
              <a:t>used </a:t>
            </a:r>
            <a:r>
              <a:rPr lang="en-GB" sz="2400" dirty="0"/>
              <a:t>to describe individual behaviour that conforms to the most common behaviour in </a:t>
            </a:r>
            <a:r>
              <a:rPr lang="en-GB" sz="2400" dirty="0" smtClean="0"/>
              <a:t>society. Which society? Is what’s ‘normal’ for Denmark different from what’s ‘normal’ for the UK? Do Danish prisoners ‘need’ different conditions from UK prisoners? What about Foreign National Prisoners?</a:t>
            </a:r>
          </a:p>
        </p:txBody>
      </p:sp>
    </p:spTree>
    <p:extLst>
      <p:ext uri="{BB962C8B-B14F-4D97-AF65-F5344CB8AC3E}">
        <p14:creationId xmlns:p14="http://schemas.microsoft.com/office/powerpoint/2010/main" val="972905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prisoners’ </a:t>
            </a:r>
            <a:r>
              <a:rPr lang="en-GB" u="sng" dirty="0" smtClean="0"/>
              <a:t>own</a:t>
            </a:r>
            <a:r>
              <a:rPr lang="en-GB" dirty="0" smtClean="0"/>
              <a:t> “normal”?</a:t>
            </a:r>
            <a:endParaRPr lang="en-GB" dirty="0"/>
          </a:p>
        </p:txBody>
      </p:sp>
      <p:sp>
        <p:nvSpPr>
          <p:cNvPr id="3" name="Content Placeholder 2"/>
          <p:cNvSpPr>
            <a:spLocks noGrp="1"/>
          </p:cNvSpPr>
          <p:nvPr>
            <p:ph idx="1"/>
          </p:nvPr>
        </p:nvSpPr>
        <p:spPr>
          <a:xfrm>
            <a:off x="1024128" y="2286000"/>
            <a:ext cx="10302633" cy="4023360"/>
          </a:xfrm>
        </p:spPr>
        <p:txBody>
          <a:bodyPr/>
          <a:lstStyle/>
          <a:p>
            <a:r>
              <a:rPr lang="en-GB" i="1" dirty="0"/>
              <a:t>Many prisoners have a history of social exclusion, being </a:t>
            </a:r>
            <a:r>
              <a:rPr lang="en-GB" b="1" i="1" dirty="0"/>
              <a:t>more likely than the general population </a:t>
            </a:r>
            <a:r>
              <a:rPr lang="en-GB" i="1" dirty="0"/>
              <a:t>to have grown up in care, poverty, and to have had a family member convicted of a criminal offence </a:t>
            </a:r>
            <a:r>
              <a:rPr lang="en-GB" dirty="0"/>
              <a:t>(Social Exclusion Unit (SEU), </a:t>
            </a:r>
            <a:r>
              <a:rPr lang="en-GB" dirty="0" smtClean="0"/>
              <a:t>2002; </a:t>
            </a:r>
            <a:r>
              <a:rPr lang="en-GB" dirty="0"/>
              <a:t>Ministry of Justice, 2010a</a:t>
            </a:r>
            <a:r>
              <a:rPr lang="en-GB" dirty="0" smtClean="0"/>
              <a:t>).</a:t>
            </a:r>
          </a:p>
          <a:p>
            <a:r>
              <a:rPr lang="en-GB" i="1" dirty="0"/>
              <a:t>The United States currently has more than 2 million people locked up in jails and prisons. A disproportionate number of them come from </a:t>
            </a:r>
            <a:r>
              <a:rPr lang="en-GB" b="1" i="1" dirty="0"/>
              <a:t>a very few </a:t>
            </a:r>
            <a:r>
              <a:rPr lang="en-GB" b="1" i="1" dirty="0" err="1"/>
              <a:t>neighborhoods</a:t>
            </a:r>
            <a:r>
              <a:rPr lang="en-GB" b="1" i="1" dirty="0"/>
              <a:t> </a:t>
            </a:r>
            <a:r>
              <a:rPr lang="en-GB" i="1" dirty="0"/>
              <a:t>in the country’s biggest cities</a:t>
            </a:r>
            <a:r>
              <a:rPr lang="en-GB" i="1" dirty="0" smtClean="0"/>
              <a:t>. </a:t>
            </a:r>
          </a:p>
          <a:p>
            <a:r>
              <a:rPr lang="en-GB" i="1" dirty="0"/>
              <a:t>The </a:t>
            </a:r>
            <a:r>
              <a:rPr lang="en-GB" i="1" dirty="0" err="1"/>
              <a:t>neighborhoods</a:t>
            </a:r>
            <a:r>
              <a:rPr lang="en-GB" i="1" dirty="0"/>
              <a:t> from where the most people are sent to prison are the same ones where there’s </a:t>
            </a:r>
            <a:r>
              <a:rPr lang="en-GB" b="1" i="1" dirty="0"/>
              <a:t>high unemployment, frightening numbers of traumatized children, and emergency rooms that are over-used for primary care</a:t>
            </a:r>
            <a:r>
              <a:rPr lang="en-GB" i="1" dirty="0"/>
              <a:t>. </a:t>
            </a:r>
          </a:p>
          <a:p>
            <a:pPr algn="r"/>
            <a:r>
              <a:rPr lang="en-GB" dirty="0" smtClean="0"/>
              <a:t>(Million Dollar Blocks; Justice-Mapping Project)</a:t>
            </a:r>
            <a:endParaRPr lang="en-GB" dirty="0"/>
          </a:p>
        </p:txBody>
      </p:sp>
    </p:spTree>
    <p:extLst>
      <p:ext uri="{BB962C8B-B14F-4D97-AF65-F5344CB8AC3E}">
        <p14:creationId xmlns:p14="http://schemas.microsoft.com/office/powerpoint/2010/main" val="18734030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838027" y="439597"/>
            <a:ext cx="2969342" cy="2585323"/>
          </a:xfrm>
          <a:prstGeom prst="rect">
            <a:avLst/>
          </a:prstGeom>
        </p:spPr>
        <p:txBody>
          <a:bodyPr wrap="square">
            <a:spAutoFit/>
          </a:bodyPr>
          <a:lstStyle/>
          <a:p>
            <a:r>
              <a:rPr lang="en-GB" i="1" dirty="0" smtClean="0"/>
              <a:t>“</a:t>
            </a:r>
            <a:r>
              <a:rPr lang="en-GB" i="1" dirty="0"/>
              <a:t>high internal walls, thick mesh fences, numerous gates, cage-like interiors and heavy, vandal-resistant furnishings [which] all communicate negative messages that may become self-fulfilling (e.g. ‘you are animals’; ‘you are potential vandals</a:t>
            </a:r>
            <a:r>
              <a:rPr lang="en-GB" i="1" dirty="0" smtClean="0"/>
              <a:t>’)”</a:t>
            </a:r>
            <a:endParaRPr lang="en-GB" i="1" dirty="0"/>
          </a:p>
        </p:txBody>
      </p:sp>
    </p:spTree>
    <p:extLst>
      <p:ext uri="{BB962C8B-B14F-4D97-AF65-F5344CB8AC3E}">
        <p14:creationId xmlns:p14="http://schemas.microsoft.com/office/powerpoint/2010/main" val="3527033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prisoners’ </a:t>
            </a:r>
            <a:r>
              <a:rPr lang="en-GB" u="sng" dirty="0" smtClean="0"/>
              <a:t>own</a:t>
            </a:r>
            <a:r>
              <a:rPr lang="en-GB" dirty="0" smtClean="0"/>
              <a:t> “normal”?</a:t>
            </a:r>
            <a:endParaRPr lang="en-GB" dirty="0"/>
          </a:p>
        </p:txBody>
      </p:sp>
      <p:sp>
        <p:nvSpPr>
          <p:cNvPr id="3" name="Content Placeholder 2"/>
          <p:cNvSpPr>
            <a:spLocks noGrp="1"/>
          </p:cNvSpPr>
          <p:nvPr>
            <p:ph idx="1"/>
          </p:nvPr>
        </p:nvSpPr>
        <p:spPr>
          <a:xfrm>
            <a:off x="1013111" y="2064774"/>
            <a:ext cx="6035433" cy="4793226"/>
          </a:xfrm>
        </p:spPr>
        <p:txBody>
          <a:bodyPr>
            <a:normAutofit/>
          </a:bodyPr>
          <a:lstStyle/>
          <a:p>
            <a:r>
              <a:rPr lang="en-GB" i="1" dirty="0" smtClean="0"/>
              <a:t>“Black </a:t>
            </a:r>
            <a:r>
              <a:rPr lang="en-GB" i="1" dirty="0"/>
              <a:t>men who dwell in the </a:t>
            </a:r>
            <a:r>
              <a:rPr lang="en-GB" i="1" dirty="0" smtClean="0"/>
              <a:t>[housing] projects … have their </a:t>
            </a:r>
            <a:r>
              <a:rPr lang="en-GB" i="1" dirty="0"/>
              <a:t>performances of masculinity shaped by the ubiquitous </a:t>
            </a:r>
            <a:r>
              <a:rPr lang="en-GB" i="1" dirty="0" smtClean="0"/>
              <a:t>carceral world </a:t>
            </a:r>
            <a:r>
              <a:rPr lang="en-GB" i="1" dirty="0"/>
              <a:t>that surrounds them. Indeed, they are ‘‘</a:t>
            </a:r>
            <a:r>
              <a:rPr lang="en-GB" i="1" dirty="0">
                <a:solidFill>
                  <a:srgbClr val="00B0F0"/>
                </a:solidFill>
              </a:rPr>
              <a:t>prepared for prison</a:t>
            </a:r>
            <a:r>
              <a:rPr lang="en-GB" i="1" dirty="0" smtClean="0"/>
              <a:t>’’ through </a:t>
            </a:r>
            <a:r>
              <a:rPr lang="en-GB" i="1" dirty="0"/>
              <a:t>the deployment of carceral forms into their everyday life</a:t>
            </a:r>
            <a:r>
              <a:rPr lang="en-GB" i="1" dirty="0" smtClean="0"/>
              <a:t>.” </a:t>
            </a:r>
          </a:p>
          <a:p>
            <a:r>
              <a:rPr lang="en-GB" i="1" dirty="0" smtClean="0"/>
              <a:t>“Robert </a:t>
            </a:r>
            <a:r>
              <a:rPr lang="en-GB" i="1" dirty="0"/>
              <a:t>Taylor </a:t>
            </a:r>
            <a:r>
              <a:rPr lang="en-GB" i="1" dirty="0" smtClean="0"/>
              <a:t>was the </a:t>
            </a:r>
            <a:r>
              <a:rPr lang="en-GB" i="1" dirty="0"/>
              <a:t>epitome of the carceral </a:t>
            </a:r>
            <a:r>
              <a:rPr lang="en-GB" dirty="0" smtClean="0"/>
              <a:t>mise-en-scéne</a:t>
            </a:r>
            <a:r>
              <a:rPr lang="en-GB" i="1" dirty="0" smtClean="0"/>
              <a:t>….Of </a:t>
            </a:r>
            <a:r>
              <a:rPr lang="en-GB" i="1" dirty="0"/>
              <a:t>all the high-rise projects built </a:t>
            </a:r>
            <a:r>
              <a:rPr lang="en-GB" i="1" dirty="0" smtClean="0"/>
              <a:t>in the </a:t>
            </a:r>
            <a:r>
              <a:rPr lang="en-GB" i="1" dirty="0" err="1"/>
              <a:t>postwar</a:t>
            </a:r>
            <a:r>
              <a:rPr lang="en-GB" i="1" dirty="0"/>
              <a:t> period, it </a:t>
            </a:r>
            <a:r>
              <a:rPr lang="en-GB" i="1" dirty="0">
                <a:solidFill>
                  <a:srgbClr val="00B0F0"/>
                </a:solidFill>
              </a:rPr>
              <a:t>resembled prison the most</a:t>
            </a:r>
            <a:r>
              <a:rPr lang="en-GB" i="1" dirty="0"/>
              <a:t>. </a:t>
            </a:r>
            <a:r>
              <a:rPr lang="en-GB" i="1" dirty="0" smtClean="0"/>
              <a:t>…. </a:t>
            </a:r>
            <a:r>
              <a:rPr lang="en-GB" i="1" dirty="0"/>
              <a:t>Units were contained </a:t>
            </a:r>
            <a:r>
              <a:rPr lang="en-GB" i="1" dirty="0" smtClean="0"/>
              <a:t>in twenty-eight </a:t>
            </a:r>
            <a:r>
              <a:rPr lang="en-GB" i="1" dirty="0"/>
              <a:t>identical sixteen-story buildings, grouped in a </a:t>
            </a:r>
            <a:r>
              <a:rPr lang="en-GB" i="1" dirty="0" smtClean="0"/>
              <a:t>U-shape formation</a:t>
            </a:r>
            <a:r>
              <a:rPr lang="en-GB" i="1" dirty="0"/>
              <a:t>, encircled with ‘‘</a:t>
            </a:r>
            <a:r>
              <a:rPr lang="en-GB" i="1" dirty="0">
                <a:solidFill>
                  <a:srgbClr val="00B0F0"/>
                </a:solidFill>
              </a:rPr>
              <a:t>cages of meshed wire</a:t>
            </a:r>
            <a:r>
              <a:rPr lang="en-GB" i="1" dirty="0" smtClean="0"/>
              <a:t>.’’”</a:t>
            </a:r>
          </a:p>
          <a:p>
            <a:pPr algn="r"/>
            <a:r>
              <a:rPr lang="en-GB" dirty="0" smtClean="0"/>
              <a:t> (Shabazz 2009; 278,285)</a:t>
            </a:r>
            <a:endParaRPr lang="en-GB" dirty="0"/>
          </a:p>
          <a:p>
            <a:endParaRPr lang="en-GB" i="1" dirty="0" smtClean="0"/>
          </a:p>
        </p:txBody>
      </p:sp>
    </p:spTree>
    <p:extLst>
      <p:ext uri="{BB962C8B-B14F-4D97-AF65-F5344CB8AC3E}">
        <p14:creationId xmlns:p14="http://schemas.microsoft.com/office/powerpoint/2010/main" val="32816719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prisoners’ </a:t>
            </a:r>
            <a:r>
              <a:rPr lang="en-GB" u="sng" dirty="0" smtClean="0"/>
              <a:t>own</a:t>
            </a:r>
            <a:r>
              <a:rPr lang="en-GB" dirty="0" smtClean="0"/>
              <a:t> “normal”?</a:t>
            </a:r>
            <a:endParaRPr lang="en-GB" dirty="0"/>
          </a:p>
        </p:txBody>
      </p:sp>
      <p:sp>
        <p:nvSpPr>
          <p:cNvPr id="3" name="Content Placeholder 2"/>
          <p:cNvSpPr>
            <a:spLocks noGrp="1"/>
          </p:cNvSpPr>
          <p:nvPr>
            <p:ph idx="1"/>
          </p:nvPr>
        </p:nvSpPr>
        <p:spPr/>
        <p:txBody>
          <a:bodyPr/>
          <a:lstStyle/>
          <a:p>
            <a:r>
              <a:rPr lang="en-GB" sz="2800" dirty="0" smtClean="0"/>
              <a:t>What does this mean?</a:t>
            </a:r>
          </a:p>
          <a:p>
            <a:r>
              <a:rPr lang="en-GB" sz="2800" dirty="0" smtClean="0"/>
              <a:t>Is it OK for prisons to resemble housing projects because housing projects resemble prisons?</a:t>
            </a:r>
          </a:p>
          <a:p>
            <a:r>
              <a:rPr lang="en-GB" sz="2800" dirty="0" smtClean="0"/>
              <a:t>Comparing prison with the outside world, even if the two can be thought separate from one another, is fraught with difficulty.</a:t>
            </a:r>
          </a:p>
          <a:p>
            <a:endParaRPr lang="en-GB" sz="2800" dirty="0" smtClean="0"/>
          </a:p>
          <a:p>
            <a:r>
              <a:rPr lang="en-GB" sz="2800" dirty="0" smtClean="0"/>
              <a:t>Normal can’t be defined, (and neither can prison).</a:t>
            </a:r>
          </a:p>
        </p:txBody>
      </p:sp>
    </p:spTree>
    <p:extLst>
      <p:ext uri="{BB962C8B-B14F-4D97-AF65-F5344CB8AC3E}">
        <p14:creationId xmlns:p14="http://schemas.microsoft.com/office/powerpoint/2010/main" val="38337208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Are comfortable prisons ‘normal’?</a:t>
            </a:r>
            <a:endParaRPr lang="en-GB" dirty="0"/>
          </a:p>
        </p:txBody>
      </p:sp>
      <p:sp>
        <p:nvSpPr>
          <p:cNvPr id="3" name="Content Placeholder 2"/>
          <p:cNvSpPr>
            <a:spLocks noGrp="1"/>
          </p:cNvSpPr>
          <p:nvPr>
            <p:ph idx="1"/>
          </p:nvPr>
        </p:nvSpPr>
        <p:spPr/>
        <p:txBody>
          <a:bodyPr>
            <a:normAutofit/>
          </a:bodyPr>
          <a:lstStyle/>
          <a:p>
            <a:r>
              <a:rPr lang="en-GB" sz="2400" dirty="0" smtClean="0"/>
              <a:t>Prison architects in the Nordic region described less of a tension between conditions outside and conditions inside – and a higher degree of tolerance of the idea that prison conditions could be ‘aspirational’.</a:t>
            </a:r>
          </a:p>
          <a:p>
            <a:r>
              <a:rPr lang="en-GB" sz="2400" dirty="0" smtClean="0"/>
              <a:t>i.e. that there was perhaps some therapeutic benefit in providing prisoners with conditions that were </a:t>
            </a:r>
            <a:r>
              <a:rPr lang="en-GB" sz="2400" i="1" dirty="0" smtClean="0"/>
              <a:t>better</a:t>
            </a:r>
            <a:r>
              <a:rPr lang="en-GB" sz="2400" dirty="0" smtClean="0"/>
              <a:t> than those from which they had come.</a:t>
            </a:r>
          </a:p>
          <a:p>
            <a:r>
              <a:rPr lang="en-US" sz="2400" dirty="0"/>
              <a:t>In </a:t>
            </a:r>
            <a:r>
              <a:rPr lang="en-US" sz="2400" dirty="0" smtClean="0"/>
              <a:t>societies </a:t>
            </a:r>
            <a:r>
              <a:rPr lang="en-US" sz="2400" dirty="0"/>
              <a:t>of extreme and ever-widening social inequality, to what should prison be compared?</a:t>
            </a:r>
          </a:p>
          <a:p>
            <a:endParaRPr lang="en-GB" sz="2800" dirty="0"/>
          </a:p>
        </p:txBody>
      </p:sp>
    </p:spTree>
    <p:extLst>
      <p:ext uri="{BB962C8B-B14F-4D97-AF65-F5344CB8AC3E}">
        <p14:creationId xmlns:p14="http://schemas.microsoft.com/office/powerpoint/2010/main" val="1210177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Normalisation and “less eligibility”</a:t>
            </a:r>
            <a:endParaRPr lang="en-GB" dirty="0"/>
          </a:p>
        </p:txBody>
      </p:sp>
      <p:sp>
        <p:nvSpPr>
          <p:cNvPr id="3" name="Content Placeholder 2"/>
          <p:cNvSpPr>
            <a:spLocks noGrp="1"/>
          </p:cNvSpPr>
          <p:nvPr>
            <p:ph idx="1"/>
          </p:nvPr>
        </p:nvSpPr>
        <p:spPr>
          <a:xfrm>
            <a:off x="1024128" y="1972019"/>
            <a:ext cx="10745085" cy="4723749"/>
          </a:xfrm>
        </p:spPr>
        <p:txBody>
          <a:bodyPr>
            <a:normAutofit/>
          </a:bodyPr>
          <a:lstStyle/>
          <a:p>
            <a:r>
              <a:rPr lang="en-GB" dirty="0" smtClean="0"/>
              <a:t>Complaints about prison being ‘too soft’ are often made alongside statements about life outside being ‘too hard’, especially in a context of austerity and public service cuts</a:t>
            </a:r>
          </a:p>
          <a:p>
            <a:r>
              <a:rPr lang="en-GB" i="1" dirty="0" smtClean="0">
                <a:solidFill>
                  <a:srgbClr val="00B0F0"/>
                </a:solidFill>
              </a:rPr>
              <a:t>“Jails </a:t>
            </a:r>
            <a:r>
              <a:rPr lang="en-GB" i="1" dirty="0">
                <a:solidFill>
                  <a:srgbClr val="00B0F0"/>
                </a:solidFill>
              </a:rPr>
              <a:t>care for criminals better than hospitals care for our </a:t>
            </a:r>
            <a:r>
              <a:rPr lang="en-GB" i="1" dirty="0" smtClean="0">
                <a:solidFill>
                  <a:srgbClr val="00B0F0"/>
                </a:solidFill>
              </a:rPr>
              <a:t>elderly”</a:t>
            </a:r>
          </a:p>
          <a:p>
            <a:r>
              <a:rPr lang="en-GB" i="1" dirty="0" smtClean="0">
                <a:solidFill>
                  <a:srgbClr val="00B0F0"/>
                </a:solidFill>
              </a:rPr>
              <a:t>“It’s </a:t>
            </a:r>
            <a:r>
              <a:rPr lang="en-GB" i="1" dirty="0">
                <a:solidFill>
                  <a:srgbClr val="00B0F0"/>
                </a:solidFill>
              </a:rPr>
              <a:t>shocking, people are living in poverty and they </a:t>
            </a:r>
            <a:r>
              <a:rPr lang="en-GB" i="1" dirty="0" smtClean="0">
                <a:solidFill>
                  <a:srgbClr val="00B0F0"/>
                </a:solidFill>
              </a:rPr>
              <a:t>[prisoners] are </a:t>
            </a:r>
            <a:r>
              <a:rPr lang="en-GB" i="1" dirty="0">
                <a:solidFill>
                  <a:srgbClr val="00B0F0"/>
                </a:solidFill>
              </a:rPr>
              <a:t>living in excellent clean conditions with a doctor and physiotherapy on call</a:t>
            </a:r>
            <a:r>
              <a:rPr lang="en-GB" i="1" dirty="0" smtClean="0">
                <a:solidFill>
                  <a:srgbClr val="00B0F0"/>
                </a:solidFill>
              </a:rPr>
              <a:t>.”</a:t>
            </a:r>
          </a:p>
          <a:p>
            <a:r>
              <a:rPr lang="en-GB" i="1" dirty="0">
                <a:solidFill>
                  <a:srgbClr val="00B0F0"/>
                </a:solidFill>
              </a:rPr>
              <a:t>“We rely on handouts like second-hand toys yet prisoners get the latest models. Our families have to wait ages for counselling, yet prisoners don’t</a:t>
            </a:r>
            <a:r>
              <a:rPr lang="en-GB" i="1" dirty="0" smtClean="0">
                <a:solidFill>
                  <a:srgbClr val="00B0F0"/>
                </a:solidFill>
              </a:rPr>
              <a:t>.”</a:t>
            </a:r>
          </a:p>
          <a:p>
            <a:r>
              <a:rPr lang="en-GB" dirty="0" smtClean="0"/>
              <a:t>Prison designer, UK: “We </a:t>
            </a:r>
            <a:r>
              <a:rPr lang="en-GB" dirty="0"/>
              <a:t>can’t give them anything too nice because the people who are living in </a:t>
            </a:r>
            <a:r>
              <a:rPr lang="en-GB" dirty="0" smtClean="0"/>
              <a:t>the area </a:t>
            </a:r>
            <a:r>
              <a:rPr lang="en-GB" dirty="0"/>
              <a:t>around will see that they’ve got something better than they have. So we’ve kind of got to downgrade </a:t>
            </a:r>
            <a:r>
              <a:rPr lang="en-GB" dirty="0" smtClean="0"/>
              <a:t>it…”</a:t>
            </a:r>
          </a:p>
          <a:p>
            <a:endParaRPr lang="en-GB" dirty="0"/>
          </a:p>
          <a:p>
            <a:endParaRPr lang="en-GB" dirty="0" smtClean="0"/>
          </a:p>
          <a:p>
            <a:endParaRPr lang="en-GB" dirty="0"/>
          </a:p>
        </p:txBody>
      </p:sp>
    </p:spTree>
    <p:extLst>
      <p:ext uri="{BB962C8B-B14F-4D97-AF65-F5344CB8AC3E}">
        <p14:creationId xmlns:p14="http://schemas.microsoft.com/office/powerpoint/2010/main" val="1884816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585216"/>
            <a:ext cx="10389347" cy="1499616"/>
          </a:xfrm>
        </p:spPr>
        <p:txBody>
          <a:bodyPr/>
          <a:lstStyle/>
          <a:p>
            <a:r>
              <a:rPr lang="en-GB" dirty="0" smtClean="0"/>
              <a:t>Beyond the inside/outside binary - wellbeing</a:t>
            </a:r>
            <a:endParaRPr lang="en-GB" dirty="0"/>
          </a:p>
        </p:txBody>
      </p:sp>
      <p:sp>
        <p:nvSpPr>
          <p:cNvPr id="3" name="Content Placeholder 2"/>
          <p:cNvSpPr>
            <a:spLocks noGrp="1"/>
          </p:cNvSpPr>
          <p:nvPr>
            <p:ph idx="1"/>
          </p:nvPr>
        </p:nvSpPr>
        <p:spPr/>
        <p:txBody>
          <a:bodyPr>
            <a:normAutofit/>
          </a:bodyPr>
          <a:lstStyle/>
          <a:p>
            <a:r>
              <a:rPr lang="en-GB" sz="2800" dirty="0" smtClean="0"/>
              <a:t>Rather than try to decide what is ‘normal’, and comparing ‘inside’ and ‘outside’ through the lens of ‘normality’, focus instead on conditions which promote </a:t>
            </a:r>
            <a:r>
              <a:rPr lang="en-GB" sz="2800" u="sng" dirty="0" smtClean="0"/>
              <a:t>wellbeing:</a:t>
            </a:r>
          </a:p>
          <a:p>
            <a:r>
              <a:rPr lang="en-GB" sz="2800" dirty="0" smtClean="0"/>
              <a:t>Treating incarcerated people as people, first and foremost</a:t>
            </a:r>
          </a:p>
          <a:p>
            <a:r>
              <a:rPr lang="en-GB" sz="2800" dirty="0" smtClean="0"/>
              <a:t>Considering </a:t>
            </a:r>
            <a:r>
              <a:rPr lang="en-GB" sz="2800" b="1" dirty="0" smtClean="0"/>
              <a:t>nature contact</a:t>
            </a:r>
            <a:r>
              <a:rPr lang="en-GB" sz="2800" dirty="0" smtClean="0"/>
              <a:t>.</a:t>
            </a:r>
            <a:endParaRPr lang="en-GB" sz="2800" dirty="0"/>
          </a:p>
        </p:txBody>
      </p:sp>
    </p:spTree>
    <p:extLst>
      <p:ext uri="{BB962C8B-B14F-4D97-AF65-F5344CB8AC3E}">
        <p14:creationId xmlns:p14="http://schemas.microsoft.com/office/powerpoint/2010/main" val="9992001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061" y="574199"/>
            <a:ext cx="9720072" cy="1499616"/>
          </a:xfrm>
        </p:spPr>
        <p:txBody>
          <a:bodyPr/>
          <a:lstStyle/>
          <a:p>
            <a:r>
              <a:rPr lang="en-GB" sz="5400" dirty="0"/>
              <a:t>Attention Restoration Theory</a:t>
            </a:r>
            <a:endParaRPr lang="en-GB" dirty="0"/>
          </a:p>
        </p:txBody>
      </p:sp>
      <p:sp>
        <p:nvSpPr>
          <p:cNvPr id="3" name="Content Placeholder 2"/>
          <p:cNvSpPr>
            <a:spLocks noGrp="1"/>
          </p:cNvSpPr>
          <p:nvPr>
            <p:ph idx="1"/>
          </p:nvPr>
        </p:nvSpPr>
        <p:spPr>
          <a:xfrm>
            <a:off x="1024128" y="1817783"/>
            <a:ext cx="9720073" cy="4491577"/>
          </a:xfrm>
        </p:spPr>
        <p:txBody>
          <a:bodyPr>
            <a:normAutofit/>
          </a:bodyPr>
          <a:lstStyle/>
          <a:p>
            <a:r>
              <a:rPr lang="en-GB" sz="2800" dirty="0" smtClean="0"/>
              <a:t>All about recovery from </a:t>
            </a:r>
            <a:r>
              <a:rPr lang="fr-FR" sz="2800" dirty="0" err="1" smtClean="0"/>
              <a:t>directed</a:t>
            </a:r>
            <a:r>
              <a:rPr lang="fr-FR" sz="2800" dirty="0" smtClean="0"/>
              <a:t> </a:t>
            </a:r>
            <a:r>
              <a:rPr lang="fr-FR" sz="2800" dirty="0"/>
              <a:t>attention fatigue (Kaplan 1995</a:t>
            </a:r>
            <a:r>
              <a:rPr lang="fr-FR" sz="2800" dirty="0" smtClean="0"/>
              <a:t>)</a:t>
            </a:r>
          </a:p>
          <a:p>
            <a:r>
              <a:rPr lang="en-GB" sz="2800" dirty="0"/>
              <a:t>T</a:t>
            </a:r>
            <a:r>
              <a:rPr lang="en-GB" sz="2800" dirty="0" smtClean="0"/>
              <a:t>wo </a:t>
            </a:r>
            <a:r>
              <a:rPr lang="en-GB" sz="2800" dirty="0"/>
              <a:t>modes of attention – </a:t>
            </a:r>
            <a:endParaRPr lang="en-GB" sz="2800" dirty="0" smtClean="0"/>
          </a:p>
          <a:p>
            <a:r>
              <a:rPr lang="en-GB" sz="2800" b="1" dirty="0" smtClean="0"/>
              <a:t>Directed</a:t>
            </a:r>
            <a:r>
              <a:rPr lang="en-GB" sz="2800" dirty="0" smtClean="0"/>
              <a:t> is </a:t>
            </a:r>
            <a:r>
              <a:rPr lang="en-GB" sz="2800" dirty="0"/>
              <a:t>the volitional and effortful control of attention – necessary for ‘reasonable’ </a:t>
            </a:r>
            <a:r>
              <a:rPr lang="en-GB" sz="2800" dirty="0" smtClean="0"/>
              <a:t>conduct, </a:t>
            </a:r>
            <a:r>
              <a:rPr lang="en-GB" sz="2800" dirty="0"/>
              <a:t>and for engagement in education, concentration on tasks, and complex cognitive processes. </a:t>
            </a:r>
            <a:r>
              <a:rPr lang="en-US" sz="2800" dirty="0" smtClean="0"/>
              <a:t>Depletion </a:t>
            </a:r>
            <a:r>
              <a:rPr lang="en-US" sz="2800" dirty="0"/>
              <a:t>over </a:t>
            </a:r>
            <a:r>
              <a:rPr lang="en-US" sz="2800" dirty="0" smtClean="0"/>
              <a:t>time leads </a:t>
            </a:r>
            <a:r>
              <a:rPr lang="en-US" sz="2800" dirty="0"/>
              <a:t>to mental fatigue, impulsivity, irritability and unreasonableness, </a:t>
            </a:r>
            <a:r>
              <a:rPr lang="en-US" sz="2800" dirty="0" smtClean="0"/>
              <a:t>increasing </a:t>
            </a:r>
            <a:r>
              <a:rPr lang="en-US" sz="2800" dirty="0"/>
              <a:t>likelihood of missing subtle social cues and making mistakes, and </a:t>
            </a:r>
            <a:r>
              <a:rPr lang="en-US" sz="2800" dirty="0" smtClean="0"/>
              <a:t>impairing </a:t>
            </a:r>
            <a:r>
              <a:rPr lang="en-US" sz="2800" dirty="0"/>
              <a:t>capacity to make and follow </a:t>
            </a:r>
            <a:r>
              <a:rPr lang="en-US" sz="2800" dirty="0" smtClean="0"/>
              <a:t>plans. Its restoration requires:</a:t>
            </a:r>
            <a:endParaRPr lang="en-GB" sz="2800" b="1" dirty="0" smtClean="0"/>
          </a:p>
          <a:p>
            <a:r>
              <a:rPr lang="en-GB" sz="2800" b="1" dirty="0" smtClean="0"/>
              <a:t>Effortless </a:t>
            </a:r>
            <a:r>
              <a:rPr lang="en-US" sz="2800" dirty="0"/>
              <a:t>attention </a:t>
            </a:r>
            <a:r>
              <a:rPr lang="en-US" sz="2800" dirty="0" smtClean="0"/>
              <a:t>- without </a:t>
            </a:r>
            <a:r>
              <a:rPr lang="en-US" sz="2800" dirty="0"/>
              <a:t>sustained effort or conscious control</a:t>
            </a:r>
            <a:endParaRPr lang="en-GB" sz="2800" dirty="0"/>
          </a:p>
        </p:txBody>
      </p:sp>
    </p:spTree>
    <p:extLst>
      <p:ext uri="{BB962C8B-B14F-4D97-AF65-F5344CB8AC3E}">
        <p14:creationId xmlns:p14="http://schemas.microsoft.com/office/powerpoint/2010/main" val="3509881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060" y="915722"/>
            <a:ext cx="9720072" cy="791892"/>
          </a:xfrm>
        </p:spPr>
        <p:txBody>
          <a:bodyPr/>
          <a:lstStyle/>
          <a:p>
            <a:r>
              <a:rPr lang="en-GB" dirty="0" smtClean="0"/>
              <a:t>restoration</a:t>
            </a:r>
            <a:endParaRPr lang="en-GB" dirty="0"/>
          </a:p>
        </p:txBody>
      </p:sp>
      <p:sp>
        <p:nvSpPr>
          <p:cNvPr id="3" name="Content Placeholder 2"/>
          <p:cNvSpPr>
            <a:spLocks noGrp="1"/>
          </p:cNvSpPr>
          <p:nvPr>
            <p:ph idx="1"/>
          </p:nvPr>
        </p:nvSpPr>
        <p:spPr/>
        <p:txBody>
          <a:bodyPr>
            <a:normAutofit/>
          </a:bodyPr>
          <a:lstStyle/>
          <a:p>
            <a:r>
              <a:rPr lang="en-GB" b="1" dirty="0"/>
              <a:t>Being </a:t>
            </a:r>
            <a:r>
              <a:rPr lang="en-GB" b="1" dirty="0" smtClean="0"/>
              <a:t>away </a:t>
            </a:r>
            <a:r>
              <a:rPr lang="en-GB" dirty="0" smtClean="0"/>
              <a:t>- departure </a:t>
            </a:r>
            <a:r>
              <a:rPr lang="en-GB" dirty="0"/>
              <a:t>from </a:t>
            </a:r>
            <a:r>
              <a:rPr lang="en-GB" dirty="0" err="1"/>
              <a:t>attentionally</a:t>
            </a:r>
            <a:r>
              <a:rPr lang="en-GB" dirty="0"/>
              <a:t>-fatiguing </a:t>
            </a:r>
            <a:r>
              <a:rPr lang="en-GB" dirty="0" smtClean="0"/>
              <a:t>activities; taking </a:t>
            </a:r>
            <a:r>
              <a:rPr lang="en-GB" dirty="0"/>
              <a:t>a break from usual contexts </a:t>
            </a:r>
            <a:endParaRPr lang="en-GB" dirty="0" smtClean="0"/>
          </a:p>
          <a:p>
            <a:r>
              <a:rPr lang="en-GB" b="1" dirty="0" smtClean="0"/>
              <a:t>Extent</a:t>
            </a:r>
            <a:r>
              <a:rPr lang="en-GB" dirty="0" smtClean="0"/>
              <a:t> - content </a:t>
            </a:r>
            <a:r>
              <a:rPr lang="en-GB" dirty="0"/>
              <a:t>and structure to occupy the mind for long enough to allow directed attention to rest </a:t>
            </a:r>
            <a:endParaRPr lang="en-GB" dirty="0" smtClean="0"/>
          </a:p>
          <a:p>
            <a:r>
              <a:rPr lang="en-GB" b="1" dirty="0" smtClean="0"/>
              <a:t>Fascination</a:t>
            </a:r>
            <a:r>
              <a:rPr lang="en-GB" dirty="0" smtClean="0"/>
              <a:t> - </a:t>
            </a:r>
            <a:r>
              <a:rPr lang="en-US" dirty="0"/>
              <a:t>effortless capturing of attention – </a:t>
            </a:r>
            <a:r>
              <a:rPr lang="en-US" dirty="0" smtClean="0"/>
              <a:t>ideally ‘</a:t>
            </a:r>
            <a:r>
              <a:rPr lang="en-US" dirty="0"/>
              <a:t>soft</a:t>
            </a:r>
            <a:r>
              <a:rPr lang="en-US" dirty="0" smtClean="0"/>
              <a:t>’ fascination, </a:t>
            </a:r>
            <a:r>
              <a:rPr lang="en-US" dirty="0"/>
              <a:t>enabling reflection</a:t>
            </a:r>
            <a:endParaRPr lang="en-GB" dirty="0" smtClean="0"/>
          </a:p>
          <a:p>
            <a:r>
              <a:rPr lang="en-GB" b="1" dirty="0" smtClean="0"/>
              <a:t>Compatibility</a:t>
            </a:r>
            <a:r>
              <a:rPr lang="en-GB" dirty="0" smtClean="0"/>
              <a:t> - </a:t>
            </a:r>
            <a:r>
              <a:rPr lang="en-US" dirty="0"/>
              <a:t>a fit between an individual’s purposes or inclinations, and the activities </a:t>
            </a:r>
            <a:r>
              <a:rPr lang="en-US" dirty="0" smtClean="0"/>
              <a:t>supported</a:t>
            </a:r>
          </a:p>
          <a:p>
            <a:r>
              <a:rPr lang="en-US" dirty="0" smtClean="0"/>
              <a:t>Transactional nature – </a:t>
            </a:r>
            <a:r>
              <a:rPr lang="en-US" dirty="0"/>
              <a:t>between qualities of the environment and a person’s past experiences and current </a:t>
            </a:r>
            <a:r>
              <a:rPr lang="en-US" dirty="0" smtClean="0"/>
              <a:t>state</a:t>
            </a:r>
            <a:endParaRPr lang="en-GB" dirty="0"/>
          </a:p>
        </p:txBody>
      </p:sp>
    </p:spTree>
    <p:extLst>
      <p:ext uri="{BB962C8B-B14F-4D97-AF65-F5344CB8AC3E}">
        <p14:creationId xmlns:p14="http://schemas.microsoft.com/office/powerpoint/2010/main" val="19296060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Nature contact</a:t>
            </a:r>
            <a:endParaRPr lang="en-GB" dirty="0"/>
          </a:p>
        </p:txBody>
      </p:sp>
      <p:sp>
        <p:nvSpPr>
          <p:cNvPr id="3" name="Content Placeholder 2"/>
          <p:cNvSpPr>
            <a:spLocks noGrp="1"/>
          </p:cNvSpPr>
          <p:nvPr>
            <p:ph idx="1"/>
          </p:nvPr>
        </p:nvSpPr>
        <p:spPr/>
        <p:txBody>
          <a:bodyPr>
            <a:normAutofit/>
          </a:bodyPr>
          <a:lstStyle/>
          <a:p>
            <a:r>
              <a:rPr lang="en-GB" sz="2800" dirty="0" smtClean="0"/>
              <a:t>Restorative – by delivering all four of the ART constructs</a:t>
            </a:r>
          </a:p>
          <a:p>
            <a:r>
              <a:rPr lang="en-GB" sz="2800" dirty="0" smtClean="0"/>
              <a:t>Thought to be positive in prison (</a:t>
            </a:r>
            <a:r>
              <a:rPr lang="en-GB" sz="2800" dirty="0" err="1" smtClean="0"/>
              <a:t>Nadkarni</a:t>
            </a:r>
            <a:r>
              <a:rPr lang="en-GB" sz="2800" dirty="0" smtClean="0"/>
              <a:t> et al 2017, Moran &amp; Turner 2018)</a:t>
            </a:r>
          </a:p>
          <a:p>
            <a:r>
              <a:rPr lang="en-GB" sz="2800" dirty="0" smtClean="0"/>
              <a:t>Three contact types – direct (i.e. with ‘wild’ nature), indirect (i.e. with parks and gardens), vicarious (i.e. with images, film, </a:t>
            </a:r>
            <a:r>
              <a:rPr lang="en-GB" sz="2800" dirty="0" err="1" smtClean="0"/>
              <a:t>etc</a:t>
            </a:r>
            <a:r>
              <a:rPr lang="en-GB" sz="2800" dirty="0" smtClean="0"/>
              <a:t>)</a:t>
            </a:r>
            <a:endParaRPr lang="en-GB" sz="2800" dirty="0"/>
          </a:p>
        </p:txBody>
      </p:sp>
    </p:spTree>
    <p:extLst>
      <p:ext uri="{BB962C8B-B14F-4D97-AF65-F5344CB8AC3E}">
        <p14:creationId xmlns:p14="http://schemas.microsoft.com/office/powerpoint/2010/main" val="2119142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94" y="1169110"/>
            <a:ext cx="10841038" cy="880027"/>
          </a:xfrm>
        </p:spPr>
        <p:txBody>
          <a:bodyPr>
            <a:normAutofit fontScale="90000"/>
          </a:bodyPr>
          <a:lstStyle/>
          <a:p>
            <a:r>
              <a:rPr lang="en-GB" sz="5400" dirty="0"/>
              <a:t>Attention Restoration Theory </a:t>
            </a:r>
            <a:r>
              <a:rPr lang="en-GB" sz="5400" cap="none" dirty="0"/>
              <a:t>and</a:t>
            </a:r>
            <a:r>
              <a:rPr lang="en-GB" sz="5400" dirty="0"/>
              <a:t> nature contact in prison</a:t>
            </a:r>
            <a:br>
              <a:rPr lang="en-GB" sz="5400" dirty="0"/>
            </a:br>
            <a:endParaRPr lang="en-GB" dirty="0"/>
          </a:p>
        </p:txBody>
      </p:sp>
      <p:sp>
        <p:nvSpPr>
          <p:cNvPr id="3" name="Content Placeholder 2"/>
          <p:cNvSpPr>
            <a:spLocks noGrp="1"/>
          </p:cNvSpPr>
          <p:nvPr>
            <p:ph idx="1"/>
          </p:nvPr>
        </p:nvSpPr>
        <p:spPr>
          <a:xfrm>
            <a:off x="1024128" y="2164202"/>
            <a:ext cx="9720073" cy="1691089"/>
          </a:xfrm>
        </p:spPr>
        <p:txBody>
          <a:bodyPr/>
          <a:lstStyle/>
          <a:p>
            <a:r>
              <a:rPr lang="en-GB" dirty="0" smtClean="0"/>
              <a:t>Anonymous self-completion survey of prisoners at a new prison in the UK</a:t>
            </a:r>
          </a:p>
          <a:p>
            <a:r>
              <a:rPr lang="en-GB" dirty="0" smtClean="0"/>
              <a:t>Adapted the Perceived </a:t>
            </a:r>
            <a:r>
              <a:rPr lang="en-GB" dirty="0" err="1" smtClean="0"/>
              <a:t>Restorativeness</a:t>
            </a:r>
            <a:r>
              <a:rPr lang="en-GB" dirty="0" smtClean="0"/>
              <a:t> Scale (PRS) (</a:t>
            </a:r>
            <a:r>
              <a:rPr lang="en-GB" dirty="0" err="1" smtClean="0"/>
              <a:t>Hartig</a:t>
            </a:r>
            <a:r>
              <a:rPr lang="en-GB" dirty="0" smtClean="0"/>
              <a:t> et al 1997) to ‘test’ for ‘Being away’, ‘Fascination’ and ‘Compatibility’, with open-ended questions probing ‘Extent’ – in relation to green spaces and nature images</a:t>
            </a:r>
            <a:endParaRPr lang="en-GB" dirty="0"/>
          </a:p>
        </p:txBody>
      </p:sp>
    </p:spTree>
    <p:extLst>
      <p:ext uri="{BB962C8B-B14F-4D97-AF65-F5344CB8AC3E}">
        <p14:creationId xmlns:p14="http://schemas.microsoft.com/office/powerpoint/2010/main" val="13584727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Green spaces </a:t>
            </a:r>
            <a:r>
              <a:rPr lang="en-GB" cap="none" dirty="0" smtClean="0"/>
              <a:t>and</a:t>
            </a:r>
            <a:r>
              <a:rPr lang="en-GB" dirty="0" smtClean="0"/>
              <a:t> nature images</a:t>
            </a:r>
            <a:endParaRPr lang="en-GB" dirty="0"/>
          </a:p>
        </p:txBody>
      </p:sp>
      <p:sp>
        <p:nvSpPr>
          <p:cNvPr id="3" name="Content Placeholder 2"/>
          <p:cNvSpPr>
            <a:spLocks noGrp="1"/>
          </p:cNvSpPr>
          <p:nvPr>
            <p:ph idx="1"/>
          </p:nvPr>
        </p:nvSpPr>
        <p:spPr/>
        <p:txBody>
          <a:bodyPr/>
          <a:lstStyle/>
          <a:p>
            <a:pPr marL="365125" indent="-365125">
              <a:buFont typeface="Courier New" panose="02070309020205020404" pitchFamily="49" charset="0"/>
              <a:buChar char="o"/>
            </a:pPr>
            <a:r>
              <a:rPr lang="en-GB" dirty="0" smtClean="0"/>
              <a:t>General agreement that both were calming, and provided a sense of ‘normality’</a:t>
            </a:r>
          </a:p>
          <a:p>
            <a:pPr marL="365125" indent="-365125">
              <a:buFont typeface="Courier New" panose="02070309020205020404" pitchFamily="49" charset="0"/>
              <a:buChar char="o"/>
            </a:pPr>
            <a:r>
              <a:rPr lang="en-GB" dirty="0" smtClean="0"/>
              <a:t>Both enabled ‘being away’ and ‘fascination’ more effectively than ‘compatibility’ – as expected</a:t>
            </a:r>
          </a:p>
          <a:p>
            <a:pPr marL="365125" indent="-365125">
              <a:buFont typeface="Courier New" panose="02070309020205020404" pitchFamily="49" charset="0"/>
              <a:buChar char="o"/>
            </a:pPr>
            <a:r>
              <a:rPr lang="en-GB" dirty="0" smtClean="0"/>
              <a:t>Green spaces were considered more ‘like those outside’ than nature images, and delivered ‘normality’ more effectively</a:t>
            </a:r>
          </a:p>
          <a:p>
            <a:pPr marL="365125" indent="-365125">
              <a:buFont typeface="Courier New" panose="02070309020205020404" pitchFamily="49" charset="0"/>
              <a:buChar char="o"/>
            </a:pPr>
            <a:r>
              <a:rPr lang="en-GB" dirty="0" smtClean="0"/>
              <a:t>Probably a function of prisoners’ urban backgrounds, and prior experience of exposure to nature – not probed in depth in the survey.</a:t>
            </a:r>
          </a:p>
          <a:p>
            <a:endParaRPr lang="en-GB" dirty="0"/>
          </a:p>
        </p:txBody>
      </p:sp>
    </p:spTree>
    <p:extLst>
      <p:ext uri="{BB962C8B-B14F-4D97-AF65-F5344CB8AC3E}">
        <p14:creationId xmlns:p14="http://schemas.microsoft.com/office/powerpoint/2010/main" val="4716241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585216"/>
            <a:ext cx="10874089" cy="1499616"/>
          </a:xfrm>
        </p:spPr>
        <p:txBody>
          <a:bodyPr/>
          <a:lstStyle/>
          <a:p>
            <a:r>
              <a:rPr lang="en-GB" dirty="0" smtClean="0"/>
              <a:t>Being away, Fascination, Extent, Compatibility</a:t>
            </a:r>
            <a:endParaRPr lang="en-GB" dirty="0"/>
          </a:p>
        </p:txBody>
      </p:sp>
      <p:sp>
        <p:nvSpPr>
          <p:cNvPr id="3" name="Content Placeholder 2"/>
          <p:cNvSpPr>
            <a:spLocks noGrp="1"/>
          </p:cNvSpPr>
          <p:nvPr>
            <p:ph idx="1"/>
          </p:nvPr>
        </p:nvSpPr>
        <p:spPr/>
        <p:txBody>
          <a:bodyPr/>
          <a:lstStyle/>
          <a:p>
            <a:r>
              <a:rPr lang="en-GB" dirty="0" smtClean="0"/>
              <a:t>“Having </a:t>
            </a:r>
            <a:r>
              <a:rPr lang="en-GB" dirty="0">
                <a:solidFill>
                  <a:schemeClr val="accent1">
                    <a:lumMod val="75000"/>
                  </a:schemeClr>
                </a:solidFill>
              </a:rPr>
              <a:t>green areas </a:t>
            </a:r>
            <a:r>
              <a:rPr lang="en-GB" dirty="0"/>
              <a:t>makes a huge difference compared to concrete, hard finishes. The main difference is that it takes away the feeling of prison</a:t>
            </a:r>
            <a:r>
              <a:rPr lang="en-GB" dirty="0" smtClean="0"/>
              <a:t>.”</a:t>
            </a:r>
          </a:p>
          <a:p>
            <a:r>
              <a:rPr lang="en-GB" dirty="0" smtClean="0"/>
              <a:t>“They </a:t>
            </a:r>
            <a:r>
              <a:rPr lang="en-GB" dirty="0"/>
              <a:t>help me take my mind away from [this prison] and prison in general… most people don't want to be in prison and can put themselves in the </a:t>
            </a:r>
            <a:r>
              <a:rPr lang="en-GB" dirty="0">
                <a:solidFill>
                  <a:schemeClr val="accent1">
                    <a:lumMod val="75000"/>
                  </a:schemeClr>
                </a:solidFill>
              </a:rPr>
              <a:t>image</a:t>
            </a:r>
            <a:r>
              <a:rPr lang="en-GB" dirty="0" smtClean="0"/>
              <a:t>.”</a:t>
            </a:r>
            <a:endParaRPr lang="en-GB" dirty="0"/>
          </a:p>
          <a:p>
            <a:r>
              <a:rPr lang="en-GB" dirty="0" smtClean="0"/>
              <a:t>“Feelings </a:t>
            </a:r>
            <a:r>
              <a:rPr lang="en-GB" dirty="0"/>
              <a:t>of calm, as a focal point on natural scenes and distract from the daily grind of prison life. I really enjoy the </a:t>
            </a:r>
            <a:r>
              <a:rPr lang="en-GB" dirty="0">
                <a:solidFill>
                  <a:schemeClr val="accent1">
                    <a:lumMod val="75000"/>
                  </a:schemeClr>
                </a:solidFill>
              </a:rPr>
              <a:t>images</a:t>
            </a:r>
            <a:r>
              <a:rPr lang="en-GB" dirty="0"/>
              <a:t> and find myself picturing being in that place, mountain, seaside etc</a:t>
            </a:r>
            <a:r>
              <a:rPr lang="en-GB" dirty="0" smtClean="0"/>
              <a:t>.”</a:t>
            </a:r>
          </a:p>
          <a:p>
            <a:r>
              <a:rPr lang="en-GB" dirty="0" smtClean="0"/>
              <a:t>“On </a:t>
            </a:r>
            <a:r>
              <a:rPr lang="en-GB" dirty="0"/>
              <a:t>[named] unit, the </a:t>
            </a:r>
            <a:r>
              <a:rPr lang="en-GB" dirty="0">
                <a:solidFill>
                  <a:schemeClr val="accent1">
                    <a:lumMod val="75000"/>
                  </a:schemeClr>
                </a:solidFill>
              </a:rPr>
              <a:t>image</a:t>
            </a:r>
            <a:r>
              <a:rPr lang="en-GB" dirty="0"/>
              <a:t> is of [local landscape feature] and I quite often look at it and get lost in thought. It's good to daydream about the picture - from the rushing water to the non-rushing traffic due to a slow vehicle going up the hill. Awesome to look - like others I have seen in communal areas and stairways </a:t>
            </a:r>
            <a:r>
              <a:rPr lang="en-GB" dirty="0" err="1" smtClean="0"/>
              <a:t>etc</a:t>
            </a:r>
            <a:r>
              <a:rPr lang="en-GB" dirty="0" smtClean="0"/>
              <a:t>”.</a:t>
            </a:r>
            <a:endParaRPr lang="en-GB" dirty="0"/>
          </a:p>
          <a:p>
            <a:endParaRPr lang="en-GB" dirty="0"/>
          </a:p>
          <a:p>
            <a:endParaRPr lang="en-GB" dirty="0"/>
          </a:p>
        </p:txBody>
      </p:sp>
    </p:spTree>
    <p:extLst>
      <p:ext uri="{BB962C8B-B14F-4D97-AF65-F5344CB8AC3E}">
        <p14:creationId xmlns:p14="http://schemas.microsoft.com/office/powerpoint/2010/main" val="16495682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9381" y="585216"/>
            <a:ext cx="10400364" cy="1499616"/>
          </a:xfrm>
        </p:spPr>
        <p:txBody>
          <a:bodyPr/>
          <a:lstStyle/>
          <a:p>
            <a:r>
              <a:rPr lang="en-US" dirty="0"/>
              <a:t>Being away, Fascination, Extent, Compatibility</a:t>
            </a:r>
            <a:endParaRPr lang="en-GB" dirty="0"/>
          </a:p>
        </p:txBody>
      </p:sp>
      <p:sp>
        <p:nvSpPr>
          <p:cNvPr id="3" name="Content Placeholder 2"/>
          <p:cNvSpPr>
            <a:spLocks noGrp="1"/>
          </p:cNvSpPr>
          <p:nvPr>
            <p:ph idx="1"/>
          </p:nvPr>
        </p:nvSpPr>
        <p:spPr/>
        <p:txBody>
          <a:bodyPr/>
          <a:lstStyle/>
          <a:p>
            <a:r>
              <a:rPr lang="en-GB" dirty="0" smtClean="0"/>
              <a:t>“These </a:t>
            </a:r>
            <a:r>
              <a:rPr lang="en-GB" dirty="0">
                <a:solidFill>
                  <a:schemeClr val="accent1">
                    <a:lumMod val="75000"/>
                  </a:schemeClr>
                </a:solidFill>
              </a:rPr>
              <a:t>images</a:t>
            </a:r>
            <a:r>
              <a:rPr lang="en-GB" dirty="0"/>
              <a:t> make a difference, because every time I look at them I don’t just think </a:t>
            </a:r>
            <a:r>
              <a:rPr lang="en-GB" i="1" dirty="0" smtClean="0"/>
              <a:t>‘Oh </a:t>
            </a:r>
            <a:r>
              <a:rPr lang="en-GB" i="1" dirty="0"/>
              <a:t>that looks </a:t>
            </a:r>
            <a:r>
              <a:rPr lang="en-GB" i="1" dirty="0" smtClean="0"/>
              <a:t>nice’ </a:t>
            </a:r>
            <a:r>
              <a:rPr lang="en-GB" dirty="0"/>
              <a:t>- I can feel the wind flapping my jacket. I can hear my dog barking. I can smell the fresh air. I can feel the grass on my feet. It makes me imagine and dream. It gets me out of jail for however long. Every time I look at it I notice something that I couldn't see before</a:t>
            </a:r>
            <a:r>
              <a:rPr lang="en-GB" dirty="0" smtClean="0"/>
              <a:t>.”</a:t>
            </a:r>
          </a:p>
          <a:p>
            <a:r>
              <a:rPr lang="en-GB" dirty="0" smtClean="0"/>
              <a:t>“I've </a:t>
            </a:r>
            <a:r>
              <a:rPr lang="en-GB" dirty="0"/>
              <a:t>had numerous conversations with people sitting on the landings talking about these </a:t>
            </a:r>
            <a:r>
              <a:rPr lang="en-GB" dirty="0">
                <a:solidFill>
                  <a:schemeClr val="accent1">
                    <a:lumMod val="75000"/>
                  </a:schemeClr>
                </a:solidFill>
              </a:rPr>
              <a:t>images</a:t>
            </a:r>
            <a:r>
              <a:rPr lang="en-GB" dirty="0"/>
              <a:t>. The question I always ask is </a:t>
            </a:r>
            <a:r>
              <a:rPr lang="en-GB" i="1" dirty="0"/>
              <a:t>‘If you was there now, what would you be doing?’ </a:t>
            </a:r>
            <a:r>
              <a:rPr lang="en-GB" dirty="0"/>
              <a:t>Everyone I spoke to have all got good imaginations and it brings good happy emotions. It's a break from the usual prison </a:t>
            </a:r>
            <a:r>
              <a:rPr lang="en-GB" dirty="0" smtClean="0"/>
              <a:t>politics.”</a:t>
            </a:r>
            <a:endParaRPr lang="en-GB" dirty="0"/>
          </a:p>
          <a:p>
            <a:endParaRPr lang="en-GB" dirty="0"/>
          </a:p>
          <a:p>
            <a:endParaRPr lang="en-GB" dirty="0"/>
          </a:p>
        </p:txBody>
      </p:sp>
    </p:spTree>
    <p:extLst>
      <p:ext uri="{BB962C8B-B14F-4D97-AF65-F5344CB8AC3E}">
        <p14:creationId xmlns:p14="http://schemas.microsoft.com/office/powerpoint/2010/main" val="36125250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Wellbeing </a:t>
            </a:r>
            <a:r>
              <a:rPr lang="en-GB" cap="none" dirty="0" smtClean="0"/>
              <a:t>and</a:t>
            </a:r>
            <a:r>
              <a:rPr lang="en-GB" dirty="0" smtClean="0"/>
              <a:t> normality</a:t>
            </a:r>
            <a:endParaRPr lang="en-GB" dirty="0"/>
          </a:p>
        </p:txBody>
      </p:sp>
      <p:sp>
        <p:nvSpPr>
          <p:cNvPr id="3" name="Content Placeholder 2"/>
          <p:cNvSpPr>
            <a:spLocks noGrp="1"/>
          </p:cNvSpPr>
          <p:nvPr>
            <p:ph idx="1"/>
          </p:nvPr>
        </p:nvSpPr>
        <p:spPr/>
        <p:txBody>
          <a:bodyPr/>
          <a:lstStyle/>
          <a:p>
            <a:pPr marL="365125" indent="-365125">
              <a:buFont typeface="Courier New" panose="02070309020205020404" pitchFamily="49" charset="0"/>
              <a:buChar char="o"/>
            </a:pPr>
            <a:r>
              <a:rPr lang="en-GB" dirty="0" smtClean="0"/>
              <a:t>Green space and nature images seem to contribute to self-reported wellbeing</a:t>
            </a:r>
          </a:p>
          <a:p>
            <a:pPr marL="365125" indent="-365125">
              <a:buFont typeface="Courier New" panose="02070309020205020404" pitchFamily="49" charset="0"/>
              <a:buChar char="o"/>
            </a:pPr>
            <a:r>
              <a:rPr lang="en-GB" dirty="0" smtClean="0"/>
              <a:t>Does it matter if they enable a feeling of ‘normality’ or not?</a:t>
            </a:r>
          </a:p>
          <a:p>
            <a:pPr marL="365125" indent="-365125">
              <a:buFont typeface="Courier New" panose="02070309020205020404" pitchFamily="49" charset="0"/>
              <a:buChar char="o"/>
            </a:pPr>
            <a:r>
              <a:rPr lang="en-GB" dirty="0" smtClean="0"/>
              <a:t>‘Extinction of experience’ thesis argues that lack of nature contact (in ‘normal’ life) means people value nature less and are less motivated to protect the natural environment</a:t>
            </a:r>
          </a:p>
          <a:p>
            <a:pPr marL="365125" indent="-365125">
              <a:buFont typeface="Courier New" panose="02070309020205020404" pitchFamily="49" charset="0"/>
              <a:buChar char="o"/>
            </a:pPr>
            <a:r>
              <a:rPr lang="en-GB" dirty="0" smtClean="0"/>
              <a:t>To what extent does benefit deriving from nature contact depend on previous experiences?</a:t>
            </a:r>
          </a:p>
          <a:p>
            <a:pPr marL="365125" indent="-365125">
              <a:buFont typeface="Courier New" panose="02070309020205020404" pitchFamily="49" charset="0"/>
              <a:buChar char="o"/>
            </a:pPr>
            <a:r>
              <a:rPr lang="en-GB" dirty="0" smtClean="0"/>
              <a:t>Carceral </a:t>
            </a:r>
            <a:r>
              <a:rPr lang="en-GB" i="1" dirty="0" smtClean="0"/>
              <a:t>geography</a:t>
            </a:r>
            <a:r>
              <a:rPr lang="en-GB" dirty="0" smtClean="0"/>
              <a:t> well-placed to address these questions</a:t>
            </a:r>
            <a:endParaRPr lang="en-GB" dirty="0"/>
          </a:p>
        </p:txBody>
      </p:sp>
    </p:spTree>
    <p:extLst>
      <p:ext uri="{BB962C8B-B14F-4D97-AF65-F5344CB8AC3E}">
        <p14:creationId xmlns:p14="http://schemas.microsoft.com/office/powerpoint/2010/main" val="25659636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Normality </a:t>
            </a:r>
            <a:r>
              <a:rPr lang="en-GB" cap="none" dirty="0" smtClean="0"/>
              <a:t>and</a:t>
            </a:r>
            <a:r>
              <a:rPr lang="en-GB" dirty="0" smtClean="0"/>
              <a:t> wellbeing</a:t>
            </a:r>
            <a:endParaRPr lang="en-GB" dirty="0"/>
          </a:p>
        </p:txBody>
      </p:sp>
      <p:sp>
        <p:nvSpPr>
          <p:cNvPr id="3" name="Content Placeholder 2"/>
          <p:cNvSpPr>
            <a:spLocks noGrp="1"/>
          </p:cNvSpPr>
          <p:nvPr>
            <p:ph idx="1"/>
          </p:nvPr>
        </p:nvSpPr>
        <p:spPr/>
        <p:txBody>
          <a:bodyPr>
            <a:normAutofit/>
          </a:bodyPr>
          <a:lstStyle/>
          <a:p>
            <a:pPr marL="350838" indent="-350838">
              <a:buFont typeface="Courier New" panose="02070309020205020404" pitchFamily="49" charset="0"/>
              <a:buChar char="o"/>
            </a:pPr>
            <a:r>
              <a:rPr lang="en-GB" sz="2400" dirty="0" smtClean="0"/>
              <a:t>‘Normalisation’ (in its second interpretation) has driven positive changes, but the issue of comparison between inside and outside is a problem…</a:t>
            </a:r>
          </a:p>
          <a:p>
            <a:pPr marL="350838" indent="-350838">
              <a:buFont typeface="Courier New" panose="02070309020205020404" pitchFamily="49" charset="0"/>
              <a:buChar char="o"/>
            </a:pPr>
            <a:r>
              <a:rPr lang="en-GB" sz="2400" dirty="0" smtClean="0"/>
              <a:t>…particularly because for many incarcerated persons, ‘normal’ is not </a:t>
            </a:r>
            <a:r>
              <a:rPr lang="en-GB" sz="2400" i="1" dirty="0" smtClean="0"/>
              <a:t>itself</a:t>
            </a:r>
            <a:r>
              <a:rPr lang="en-GB" sz="2400" dirty="0" smtClean="0"/>
              <a:t> supportive of wellbeing</a:t>
            </a:r>
          </a:p>
          <a:p>
            <a:pPr marL="350838" indent="-350838">
              <a:buFont typeface="Courier New" panose="02070309020205020404" pitchFamily="49" charset="0"/>
              <a:buChar char="o"/>
            </a:pPr>
            <a:r>
              <a:rPr lang="en-GB" sz="2400" dirty="0" smtClean="0"/>
              <a:t>Since the normative ‘normal’ is usually something different from many prisoners’ </a:t>
            </a:r>
            <a:r>
              <a:rPr lang="en-GB" sz="2400" i="1" dirty="0" smtClean="0"/>
              <a:t>own</a:t>
            </a:r>
            <a:r>
              <a:rPr lang="en-GB" sz="2400" dirty="0" smtClean="0"/>
              <a:t> ‘normal’…</a:t>
            </a:r>
          </a:p>
          <a:p>
            <a:pPr marL="350838" indent="-350838">
              <a:buFont typeface="Courier New" panose="02070309020205020404" pitchFamily="49" charset="0"/>
              <a:buChar char="o"/>
            </a:pPr>
            <a:r>
              <a:rPr lang="en-GB" sz="2400" dirty="0" smtClean="0"/>
              <a:t>… is it better to focus on wellbeing itself, and to consider how to best deploy findings in the custodial environment?</a:t>
            </a:r>
            <a:endParaRPr lang="en-GB" sz="2400" dirty="0"/>
          </a:p>
        </p:txBody>
      </p:sp>
    </p:spTree>
    <p:extLst>
      <p:ext uri="{BB962C8B-B14F-4D97-AF65-F5344CB8AC3E}">
        <p14:creationId xmlns:p14="http://schemas.microsoft.com/office/powerpoint/2010/main" val="26279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1438</TotalTime>
  <Words>3702</Words>
  <Application>Microsoft Office PowerPoint</Application>
  <PresentationFormat>Custom</PresentationFormat>
  <Paragraphs>242</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Integral</vt:lpstr>
      <vt:lpstr>Prison conditions:  Normalisation, wellbeing and contact with nature </vt:lpstr>
      <vt:lpstr>Prison conditions: Normalisation, wellbeing and contact with nature</vt:lpstr>
      <vt:lpstr>Projects:</vt:lpstr>
      <vt:lpstr>Project: Prison architecture, design and technology and the lived experience of carceral spaces.</vt:lpstr>
      <vt:lpstr>Project: Prison architecture, design and technology and the lived experience of carceral spaces.</vt:lpstr>
      <vt:lpstr>Prison conditions</vt:lpstr>
      <vt:lpstr>Prison CONDITIONs</vt:lpstr>
      <vt:lpstr>Prison conditions</vt:lpstr>
      <vt:lpstr>Prison conditions</vt:lpstr>
      <vt:lpstr>Prison conditions</vt:lpstr>
      <vt:lpstr>Nature contact</vt:lpstr>
      <vt:lpstr>what ‘Should’ prison be like?</vt:lpstr>
      <vt:lpstr>What ‘should’ prison be like? </vt:lpstr>
      <vt:lpstr>Normalisation</vt:lpstr>
      <vt:lpstr>Normalisation</vt:lpstr>
      <vt:lpstr>Carceral geography; inside and outside</vt:lpstr>
      <vt:lpstr>Normalisation</vt:lpstr>
      <vt:lpstr>Prison becomes ‘normal’ for people experiencing it</vt:lpstr>
      <vt:lpstr>PowerPoint Presentation</vt:lpstr>
      <vt:lpstr>HMp Liverpool (1855)</vt:lpstr>
      <vt:lpstr>What is ‘normal’ and how do we compare it?</vt:lpstr>
      <vt:lpstr>What does normalisation in prison look like?</vt:lpstr>
      <vt:lpstr>Whose “normal” is this?</vt:lpstr>
      <vt:lpstr>What is prisoners’ own “normal”?</vt:lpstr>
      <vt:lpstr>PowerPoint Presentation</vt:lpstr>
      <vt:lpstr>What is prisoners’ own “normal”?</vt:lpstr>
      <vt:lpstr>What is prisoners’ own “normal”?</vt:lpstr>
      <vt:lpstr>Are comfortable prisons ‘normal’?</vt:lpstr>
      <vt:lpstr>Normalisation and “less eligibility”</vt:lpstr>
      <vt:lpstr>Beyond the inside/outside binary - wellbeing</vt:lpstr>
      <vt:lpstr>Attention Restoration Theory</vt:lpstr>
      <vt:lpstr>restoration</vt:lpstr>
      <vt:lpstr>Nature contact</vt:lpstr>
      <vt:lpstr>Attention Restoration Theory and nature contact in prison </vt:lpstr>
      <vt:lpstr>Green spaces and nature images</vt:lpstr>
      <vt:lpstr>Being away, Fascination, Extent, Compatibility</vt:lpstr>
      <vt:lpstr>Being away, Fascination, Extent, Compatibility</vt:lpstr>
      <vt:lpstr>Wellbeing and normality</vt:lpstr>
      <vt:lpstr>Normality and wellbeing</vt:lpstr>
    </vt:vector>
  </TitlesOfParts>
  <Company>UoB IT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Prison design: Normalisation, Humanisation or aspiration?</dc:title>
  <dc:creator>Dominique Moran</dc:creator>
  <cp:lastModifiedBy>Turner, Jennifer [jet30]</cp:lastModifiedBy>
  <cp:revision>83</cp:revision>
  <dcterms:created xsi:type="dcterms:W3CDTF">2018-02-09T09:24:19Z</dcterms:created>
  <dcterms:modified xsi:type="dcterms:W3CDTF">2019-01-28T09:03:46Z</dcterms:modified>
</cp:coreProperties>
</file>