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5"/>
  </p:notesMasterIdLst>
  <p:sldIdLst>
    <p:sldId id="257" r:id="rId2"/>
    <p:sldId id="268" r:id="rId3"/>
    <p:sldId id="258" r:id="rId4"/>
    <p:sldId id="269" r:id="rId5"/>
    <p:sldId id="261" r:id="rId6"/>
    <p:sldId id="262" r:id="rId7"/>
    <p:sldId id="259" r:id="rId8"/>
    <p:sldId id="260" r:id="rId9"/>
    <p:sldId id="263" r:id="rId10"/>
    <p:sldId id="264" r:id="rId11"/>
    <p:sldId id="265" r:id="rId12"/>
    <p:sldId id="266"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54"/>
    <p:restoredTop sz="76124"/>
  </p:normalViewPr>
  <p:slideViewPr>
    <p:cSldViewPr snapToGrid="0" snapToObjects="1">
      <p:cViewPr>
        <p:scale>
          <a:sx n="90" d="100"/>
          <a:sy n="90" d="100"/>
        </p:scale>
        <p:origin x="-1062" y="-72"/>
      </p:cViewPr>
      <p:guideLst>
        <p:guide orient="horz" pos="2160"/>
        <p:guide pos="3840"/>
      </p:guideLst>
    </p:cSldViewPr>
  </p:slideViewPr>
  <p:outlineViewPr>
    <p:cViewPr>
      <p:scale>
        <a:sx n="33" d="100"/>
        <a:sy n="33" d="100"/>
      </p:scale>
      <p:origin x="0" y="0"/>
    </p:cViewPr>
    <p:sldLst>
      <p:sld r:id="rId1" collapse="1"/>
    </p:sldLst>
  </p:outlineViewPr>
  <p:notesTextViewPr>
    <p:cViewPr>
      <p:scale>
        <a:sx n="1" d="1"/>
        <a:sy n="1" d="1"/>
      </p:scale>
      <p:origin x="0" y="0"/>
    </p:cViewPr>
  </p:notesTextViewPr>
  <p:notesViewPr>
    <p:cSldViewPr snapToGrid="0" snapToObjects="1">
      <p:cViewPr varScale="1">
        <p:scale>
          <a:sx n="96" d="100"/>
          <a:sy n="96" d="100"/>
        </p:scale>
        <p:origin x="3688" y="1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_rels/viewProps.xml.rels><?xml version="1.0" encoding="UTF-8" standalone="yes"?>
<Relationships xmlns="http://schemas.openxmlformats.org/package/2006/relationships"><Relationship Id="rId1"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760190-A6F9-5B48-80AB-A1628D35FCEF}" type="datetimeFigureOut">
              <a:rPr lang="en-US" smtClean="0"/>
              <a:t>1/28/2019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9DA980-8249-2D4D-9064-766C7BA06A8F}" type="slidenum">
              <a:rPr lang="en-US" smtClean="0"/>
              <a:t>‹#›</a:t>
            </a:fld>
            <a:endParaRPr lang="en-US"/>
          </a:p>
        </p:txBody>
      </p:sp>
    </p:spTree>
    <p:extLst>
      <p:ext uri="{BB962C8B-B14F-4D97-AF65-F5344CB8AC3E}">
        <p14:creationId xmlns:p14="http://schemas.microsoft.com/office/powerpoint/2010/main" val="2277613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9DA980-8249-2D4D-9064-766C7BA06A8F}" type="slidenum">
              <a:rPr lang="en-US" smtClean="0"/>
              <a:t>1</a:t>
            </a:fld>
            <a:endParaRPr lang="en-US"/>
          </a:p>
        </p:txBody>
      </p:sp>
    </p:spTree>
    <p:extLst>
      <p:ext uri="{BB962C8B-B14F-4D97-AF65-F5344CB8AC3E}">
        <p14:creationId xmlns:p14="http://schemas.microsoft.com/office/powerpoint/2010/main" val="2927334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9DA980-8249-2D4D-9064-766C7BA06A8F}" type="slidenum">
              <a:rPr lang="en-US" smtClean="0"/>
              <a:t>2</a:t>
            </a:fld>
            <a:endParaRPr lang="en-US"/>
          </a:p>
        </p:txBody>
      </p:sp>
    </p:spTree>
    <p:extLst>
      <p:ext uri="{BB962C8B-B14F-4D97-AF65-F5344CB8AC3E}">
        <p14:creationId xmlns:p14="http://schemas.microsoft.com/office/powerpoint/2010/main" val="2308746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9DA980-8249-2D4D-9064-766C7BA06A8F}" type="slidenum">
              <a:rPr lang="en-US" smtClean="0"/>
              <a:t>3</a:t>
            </a:fld>
            <a:endParaRPr lang="en-US"/>
          </a:p>
        </p:txBody>
      </p:sp>
    </p:spTree>
    <p:extLst>
      <p:ext uri="{BB962C8B-B14F-4D97-AF65-F5344CB8AC3E}">
        <p14:creationId xmlns:p14="http://schemas.microsoft.com/office/powerpoint/2010/main" val="3814982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9DA980-8249-2D4D-9064-766C7BA06A8F}" type="slidenum">
              <a:rPr lang="en-US" smtClean="0"/>
              <a:t>4</a:t>
            </a:fld>
            <a:endParaRPr lang="en-US"/>
          </a:p>
        </p:txBody>
      </p:sp>
    </p:spTree>
    <p:extLst>
      <p:ext uri="{BB962C8B-B14F-4D97-AF65-F5344CB8AC3E}">
        <p14:creationId xmlns:p14="http://schemas.microsoft.com/office/powerpoint/2010/main" val="969343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9DA980-8249-2D4D-9064-766C7BA06A8F}" type="slidenum">
              <a:rPr lang="en-US" smtClean="0"/>
              <a:t>5</a:t>
            </a:fld>
            <a:endParaRPr lang="en-US"/>
          </a:p>
        </p:txBody>
      </p:sp>
    </p:spTree>
    <p:extLst>
      <p:ext uri="{BB962C8B-B14F-4D97-AF65-F5344CB8AC3E}">
        <p14:creationId xmlns:p14="http://schemas.microsoft.com/office/powerpoint/2010/main" val="3461442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9DA980-8249-2D4D-9064-766C7BA06A8F}" type="slidenum">
              <a:rPr lang="en-US" smtClean="0"/>
              <a:t>6</a:t>
            </a:fld>
            <a:endParaRPr lang="en-US"/>
          </a:p>
        </p:txBody>
      </p:sp>
    </p:spTree>
    <p:extLst>
      <p:ext uri="{BB962C8B-B14F-4D97-AF65-F5344CB8AC3E}">
        <p14:creationId xmlns:p14="http://schemas.microsoft.com/office/powerpoint/2010/main" val="4150972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9DA980-8249-2D4D-9064-766C7BA06A8F}" type="slidenum">
              <a:rPr lang="en-US" smtClean="0"/>
              <a:t>7</a:t>
            </a:fld>
            <a:endParaRPr lang="en-US"/>
          </a:p>
        </p:txBody>
      </p:sp>
    </p:spTree>
    <p:extLst>
      <p:ext uri="{BB962C8B-B14F-4D97-AF65-F5344CB8AC3E}">
        <p14:creationId xmlns:p14="http://schemas.microsoft.com/office/powerpoint/2010/main" val="663364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FB9DA980-8249-2D4D-9064-766C7BA06A8F}" type="slidenum">
              <a:rPr lang="en-US" smtClean="0"/>
              <a:t>8</a:t>
            </a:fld>
            <a:endParaRPr lang="en-US"/>
          </a:p>
        </p:txBody>
      </p:sp>
    </p:spTree>
    <p:extLst>
      <p:ext uri="{BB962C8B-B14F-4D97-AF65-F5344CB8AC3E}">
        <p14:creationId xmlns:p14="http://schemas.microsoft.com/office/powerpoint/2010/main" val="2886792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9DA980-8249-2D4D-9064-766C7BA06A8F}" type="slidenum">
              <a:rPr lang="en-US" smtClean="0"/>
              <a:t>9</a:t>
            </a:fld>
            <a:endParaRPr lang="en-US"/>
          </a:p>
        </p:txBody>
      </p:sp>
    </p:spTree>
    <p:extLst>
      <p:ext uri="{BB962C8B-B14F-4D97-AF65-F5344CB8AC3E}">
        <p14:creationId xmlns:p14="http://schemas.microsoft.com/office/powerpoint/2010/main" val="33635105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9DA980-8249-2D4D-9064-766C7BA06A8F}" type="slidenum">
              <a:rPr lang="en-US" smtClean="0"/>
              <a:t>10</a:t>
            </a:fld>
            <a:endParaRPr lang="en-US"/>
          </a:p>
        </p:txBody>
      </p:sp>
    </p:spTree>
    <p:extLst>
      <p:ext uri="{BB962C8B-B14F-4D97-AF65-F5344CB8AC3E}">
        <p14:creationId xmlns:p14="http://schemas.microsoft.com/office/powerpoint/2010/main" val="4009465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9DA980-8249-2D4D-9064-766C7BA06A8F}" type="slidenum">
              <a:rPr lang="en-US" smtClean="0"/>
              <a:t>11</a:t>
            </a:fld>
            <a:endParaRPr lang="en-US"/>
          </a:p>
        </p:txBody>
      </p:sp>
    </p:spTree>
    <p:extLst>
      <p:ext uri="{BB962C8B-B14F-4D97-AF65-F5344CB8AC3E}">
        <p14:creationId xmlns:p14="http://schemas.microsoft.com/office/powerpoint/2010/main" val="27230916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9DA980-8249-2D4D-9064-766C7BA06A8F}" type="slidenum">
              <a:rPr lang="en-US" smtClean="0"/>
              <a:t>12</a:t>
            </a:fld>
            <a:endParaRPr lang="en-US"/>
          </a:p>
        </p:txBody>
      </p:sp>
    </p:spTree>
    <p:extLst>
      <p:ext uri="{BB962C8B-B14F-4D97-AF65-F5344CB8AC3E}">
        <p14:creationId xmlns:p14="http://schemas.microsoft.com/office/powerpoint/2010/main" val="2525599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9DA980-8249-2D4D-9064-766C7BA06A8F}" type="slidenum">
              <a:rPr lang="en-US" smtClean="0"/>
              <a:t>13</a:t>
            </a:fld>
            <a:endParaRPr lang="en-US"/>
          </a:p>
        </p:txBody>
      </p:sp>
    </p:spTree>
    <p:extLst>
      <p:ext uri="{BB962C8B-B14F-4D97-AF65-F5344CB8AC3E}">
        <p14:creationId xmlns:p14="http://schemas.microsoft.com/office/powerpoint/2010/main" val="2678531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4B9A44F-79FA-9F4B-9B31-88349E4C7BD8}"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CE156-26B0-B842-83E8-1780F8486963}" type="slidenum">
              <a:rPr lang="en-US" smtClean="0"/>
              <a:t>‹#›</a:t>
            </a:fld>
            <a:endParaRPr lang="en-US"/>
          </a:p>
        </p:txBody>
      </p:sp>
    </p:spTree>
    <p:extLst>
      <p:ext uri="{BB962C8B-B14F-4D97-AF65-F5344CB8AC3E}">
        <p14:creationId xmlns:p14="http://schemas.microsoft.com/office/powerpoint/2010/main" val="94204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B9A44F-79FA-9F4B-9B31-88349E4C7BD8}"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CE156-26B0-B842-83E8-1780F8486963}" type="slidenum">
              <a:rPr lang="en-US" smtClean="0"/>
              <a:t>‹#›</a:t>
            </a:fld>
            <a:endParaRPr lang="en-US"/>
          </a:p>
        </p:txBody>
      </p:sp>
    </p:spTree>
    <p:extLst>
      <p:ext uri="{BB962C8B-B14F-4D97-AF65-F5344CB8AC3E}">
        <p14:creationId xmlns:p14="http://schemas.microsoft.com/office/powerpoint/2010/main" val="3571793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4B9A44F-79FA-9F4B-9B31-88349E4C7BD8}"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CE156-26B0-B842-83E8-1780F8486963}" type="slidenum">
              <a:rPr lang="en-US" smtClean="0"/>
              <a:t>‹#›</a:t>
            </a:fld>
            <a:endParaRPr lang="en-US"/>
          </a:p>
        </p:txBody>
      </p:sp>
    </p:spTree>
    <p:extLst>
      <p:ext uri="{BB962C8B-B14F-4D97-AF65-F5344CB8AC3E}">
        <p14:creationId xmlns:p14="http://schemas.microsoft.com/office/powerpoint/2010/main" val="570913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4B9A44F-79FA-9F4B-9B31-88349E4C7BD8}" type="datetimeFigureOut">
              <a:rPr lang="en-US" smtClean="0"/>
              <a:t>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CE156-26B0-B842-83E8-1780F8486963}" type="slidenum">
              <a:rPr lang="en-US" smtClean="0"/>
              <a:t>‹#›</a:t>
            </a:fld>
            <a:endParaRPr lang="en-US"/>
          </a:p>
        </p:txBody>
      </p:sp>
    </p:spTree>
    <p:extLst>
      <p:ext uri="{BB962C8B-B14F-4D97-AF65-F5344CB8AC3E}">
        <p14:creationId xmlns:p14="http://schemas.microsoft.com/office/powerpoint/2010/main" val="2868159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B9A44F-79FA-9F4B-9B31-88349E4C7BD8}" type="datetimeFigureOut">
              <a:rPr lang="en-US" smtClean="0"/>
              <a:t>1/28/2019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CE156-26B0-B842-83E8-1780F8486963}" type="slidenum">
              <a:rPr lang="en-US" smtClean="0"/>
              <a:t>‹#›</a:t>
            </a:fld>
            <a:endParaRPr lang="en-US"/>
          </a:p>
        </p:txBody>
      </p:sp>
    </p:spTree>
    <p:extLst>
      <p:ext uri="{BB962C8B-B14F-4D97-AF65-F5344CB8AC3E}">
        <p14:creationId xmlns:p14="http://schemas.microsoft.com/office/powerpoint/2010/main" val="2976061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4B9A44F-79FA-9F4B-9B31-88349E4C7BD8}" type="datetimeFigureOut">
              <a:rPr lang="en-US" smtClean="0"/>
              <a:t>1/28/2019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CE156-26B0-B842-83E8-1780F8486963}" type="slidenum">
              <a:rPr lang="en-US" smtClean="0"/>
              <a:t>‹#›</a:t>
            </a:fld>
            <a:endParaRPr lang="en-US"/>
          </a:p>
        </p:txBody>
      </p:sp>
    </p:spTree>
    <p:extLst>
      <p:ext uri="{BB962C8B-B14F-4D97-AF65-F5344CB8AC3E}">
        <p14:creationId xmlns:p14="http://schemas.microsoft.com/office/powerpoint/2010/main" val="2520551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B9A44F-79FA-9F4B-9B31-88349E4C7BD8}" type="datetimeFigureOut">
              <a:rPr lang="en-US" smtClean="0"/>
              <a:t>1/28/2019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CE156-26B0-B842-83E8-1780F8486963}" type="slidenum">
              <a:rPr lang="en-US" smtClean="0"/>
              <a:t>‹#›</a:t>
            </a:fld>
            <a:endParaRPr lang="en-US"/>
          </a:p>
        </p:txBody>
      </p:sp>
    </p:spTree>
    <p:extLst>
      <p:ext uri="{BB962C8B-B14F-4D97-AF65-F5344CB8AC3E}">
        <p14:creationId xmlns:p14="http://schemas.microsoft.com/office/powerpoint/2010/main" val="3252064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4B9A44F-79FA-9F4B-9B31-88349E4C7BD8}" type="datetimeFigureOut">
              <a:rPr lang="en-US" smtClean="0"/>
              <a:t>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CE156-26B0-B842-83E8-1780F8486963}" type="slidenum">
              <a:rPr lang="en-US" smtClean="0"/>
              <a:t>‹#›</a:t>
            </a:fld>
            <a:endParaRPr lang="en-US"/>
          </a:p>
        </p:txBody>
      </p:sp>
    </p:spTree>
    <p:extLst>
      <p:ext uri="{BB962C8B-B14F-4D97-AF65-F5344CB8AC3E}">
        <p14:creationId xmlns:p14="http://schemas.microsoft.com/office/powerpoint/2010/main" val="4084149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4B9A44F-79FA-9F4B-9B31-88349E4C7BD8}" type="datetimeFigureOut">
              <a:rPr lang="en-US" smtClean="0"/>
              <a:t>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CE156-26B0-B842-83E8-1780F8486963}" type="slidenum">
              <a:rPr lang="en-US" smtClean="0"/>
              <a:t>‹#›</a:t>
            </a:fld>
            <a:endParaRPr lang="en-US"/>
          </a:p>
        </p:txBody>
      </p:sp>
    </p:spTree>
    <p:extLst>
      <p:ext uri="{BB962C8B-B14F-4D97-AF65-F5344CB8AC3E}">
        <p14:creationId xmlns:p14="http://schemas.microsoft.com/office/powerpoint/2010/main" val="1315270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B9A44F-79FA-9F4B-9B31-88349E4C7BD8}"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CE156-26B0-B842-83E8-1780F8486963}" type="slidenum">
              <a:rPr lang="en-US" smtClean="0"/>
              <a:t>‹#›</a:t>
            </a:fld>
            <a:endParaRPr lang="en-US"/>
          </a:p>
        </p:txBody>
      </p:sp>
    </p:spTree>
    <p:extLst>
      <p:ext uri="{BB962C8B-B14F-4D97-AF65-F5344CB8AC3E}">
        <p14:creationId xmlns:p14="http://schemas.microsoft.com/office/powerpoint/2010/main" val="3766463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B9A44F-79FA-9F4B-9B31-88349E4C7BD8}"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CE156-26B0-B842-83E8-1780F8486963}" type="slidenum">
              <a:rPr lang="en-US" smtClean="0"/>
              <a:t>‹#›</a:t>
            </a:fld>
            <a:endParaRPr lang="en-US"/>
          </a:p>
        </p:txBody>
      </p:sp>
    </p:spTree>
    <p:extLst>
      <p:ext uri="{BB962C8B-B14F-4D97-AF65-F5344CB8AC3E}">
        <p14:creationId xmlns:p14="http://schemas.microsoft.com/office/powerpoint/2010/main" val="632336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B9A44F-79FA-9F4B-9B31-88349E4C7BD8}" type="datetimeFigureOut">
              <a:rPr lang="en-US" smtClean="0"/>
              <a:t>1/28/2019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CE156-26B0-B842-83E8-1780F8486963}" type="slidenum">
              <a:rPr lang="en-US" smtClean="0"/>
              <a:t>‹#›</a:t>
            </a:fld>
            <a:endParaRPr lang="en-US"/>
          </a:p>
        </p:txBody>
      </p:sp>
    </p:spTree>
    <p:extLst>
      <p:ext uri="{BB962C8B-B14F-4D97-AF65-F5344CB8AC3E}">
        <p14:creationId xmlns:p14="http://schemas.microsoft.com/office/powerpoint/2010/main" val="410904833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5955F5-C569-5648-A826-44D26B7DB566}"/>
              </a:ext>
            </a:extLst>
          </p:cNvPr>
          <p:cNvSpPr>
            <a:spLocks noGrp="1"/>
          </p:cNvSpPr>
          <p:nvPr>
            <p:ph type="title"/>
          </p:nvPr>
        </p:nvSpPr>
        <p:spPr/>
        <p:txBody>
          <a:bodyPr/>
          <a:lstStyle/>
          <a:p>
            <a:pPr algn="ctr"/>
            <a:r>
              <a:rPr lang="en-US" dirty="0"/>
              <a:t>Carceral Landscapes in Spain and the US: </a:t>
            </a:r>
            <a:br>
              <a:rPr lang="en-US" dirty="0"/>
            </a:br>
            <a:r>
              <a:rPr lang="en-US" dirty="0"/>
              <a:t>A Contrapuntal Photographic Essay</a:t>
            </a:r>
          </a:p>
        </p:txBody>
      </p:sp>
      <p:pic>
        <p:nvPicPr>
          <p:cNvPr id="5" name="Content Placeholder 4">
            <a:extLst>
              <a:ext uri="{FF2B5EF4-FFF2-40B4-BE49-F238E27FC236}">
                <a16:creationId xmlns:a16="http://schemas.microsoft.com/office/drawing/2014/main" xmlns="" id="{CBC50C29-EE58-0B4F-99B7-B31A32D5E60B}"/>
              </a:ext>
            </a:extLst>
          </p:cNvPr>
          <p:cNvPicPr>
            <a:picLocks noGrp="1" noChangeAspect="1"/>
          </p:cNvPicPr>
          <p:nvPr>
            <p:ph idx="1"/>
          </p:nvPr>
        </p:nvPicPr>
        <p:blipFill>
          <a:blip r:embed="rId3"/>
          <a:stretch>
            <a:fillRect/>
          </a:stretch>
        </p:blipFill>
        <p:spPr>
          <a:xfrm rot="5400000">
            <a:off x="257515" y="2502206"/>
            <a:ext cx="4645477" cy="3484108"/>
          </a:xfrm>
        </p:spPr>
      </p:pic>
      <p:pic>
        <p:nvPicPr>
          <p:cNvPr id="7" name="Picture 6">
            <a:extLst>
              <a:ext uri="{FF2B5EF4-FFF2-40B4-BE49-F238E27FC236}">
                <a16:creationId xmlns:a16="http://schemas.microsoft.com/office/drawing/2014/main" xmlns="" id="{1766186E-CF2A-E941-984A-0FA0D0F1B233}"/>
              </a:ext>
            </a:extLst>
          </p:cNvPr>
          <p:cNvPicPr>
            <a:picLocks noChangeAspect="1"/>
          </p:cNvPicPr>
          <p:nvPr/>
        </p:nvPicPr>
        <p:blipFill>
          <a:blip r:embed="rId4"/>
          <a:stretch>
            <a:fillRect/>
          </a:stretch>
        </p:blipFill>
        <p:spPr>
          <a:xfrm>
            <a:off x="5159829" y="1921521"/>
            <a:ext cx="6193971" cy="4645478"/>
          </a:xfrm>
          <a:prstGeom prst="rect">
            <a:avLst/>
          </a:prstGeom>
        </p:spPr>
      </p:pic>
    </p:spTree>
    <p:extLst>
      <p:ext uri="{BB962C8B-B14F-4D97-AF65-F5344CB8AC3E}">
        <p14:creationId xmlns:p14="http://schemas.microsoft.com/office/powerpoint/2010/main" val="353230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Content Placeholder 4">
            <a:extLst>
              <a:ext uri="{FF2B5EF4-FFF2-40B4-BE49-F238E27FC236}">
                <a16:creationId xmlns:a16="http://schemas.microsoft.com/office/drawing/2014/main" xmlns="" id="{D0E81F2F-D65E-A24D-B10F-885E769B3125}"/>
              </a:ext>
            </a:extLst>
          </p:cNvPr>
          <p:cNvPicPr>
            <a:picLocks noGrp="1" noChangeAspect="1"/>
          </p:cNvPicPr>
          <p:nvPr>
            <p:ph idx="1"/>
          </p:nvPr>
        </p:nvPicPr>
        <p:blipFill rotWithShape="1">
          <a:blip r:embed="rId3"/>
          <a:srcRect l="2016" r="29884" b="-2"/>
          <a:stretch/>
        </p:blipFill>
        <p:spPr>
          <a:xfrm rot="5400000">
            <a:off x="3310467" y="361171"/>
            <a:ext cx="5571066" cy="6135657"/>
          </a:xfrm>
          <a:prstGeom prst="rect">
            <a:avLst/>
          </a:prstGeom>
        </p:spPr>
      </p:pic>
      <p:sp>
        <p:nvSpPr>
          <p:cNvPr id="2" name="TextBox 1">
            <a:extLst>
              <a:ext uri="{FF2B5EF4-FFF2-40B4-BE49-F238E27FC236}">
                <a16:creationId xmlns:a16="http://schemas.microsoft.com/office/drawing/2014/main" xmlns="" id="{D1C3567B-EB4D-C94D-AA01-A4F4AC326AC6}"/>
              </a:ext>
            </a:extLst>
          </p:cNvPr>
          <p:cNvSpPr txBox="1"/>
          <p:nvPr/>
        </p:nvSpPr>
        <p:spPr>
          <a:xfrm>
            <a:off x="473529" y="783771"/>
            <a:ext cx="2334985" cy="1200329"/>
          </a:xfrm>
          <a:prstGeom prst="rect">
            <a:avLst/>
          </a:prstGeom>
          <a:noFill/>
        </p:spPr>
        <p:txBody>
          <a:bodyPr wrap="square" rtlCol="0">
            <a:spAutoFit/>
          </a:bodyPr>
          <a:lstStyle/>
          <a:p>
            <a:r>
              <a:rPr lang="en-US" sz="3600" dirty="0"/>
              <a:t>CIE </a:t>
            </a:r>
            <a:r>
              <a:rPr lang="en-US" sz="3600" dirty="0" err="1"/>
              <a:t>Aluche</a:t>
            </a:r>
            <a:r>
              <a:rPr lang="en-US" sz="3600" dirty="0"/>
              <a:t> Madrid</a:t>
            </a:r>
          </a:p>
        </p:txBody>
      </p:sp>
    </p:spTree>
    <p:extLst>
      <p:ext uri="{BB962C8B-B14F-4D97-AF65-F5344CB8AC3E}">
        <p14:creationId xmlns:p14="http://schemas.microsoft.com/office/powerpoint/2010/main" val="779325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A5DA198E-2D77-C84C-8B31-E93A072EC49C}"/>
              </a:ext>
            </a:extLst>
          </p:cNvPr>
          <p:cNvPicPr>
            <a:picLocks noChangeAspect="1"/>
          </p:cNvPicPr>
          <p:nvPr/>
        </p:nvPicPr>
        <p:blipFill rotWithShape="1">
          <a:blip r:embed="rId3"/>
          <a:srcRect t="14610" b="10391"/>
          <a:stretch/>
        </p:blipFill>
        <p:spPr>
          <a:xfrm>
            <a:off x="20" y="10"/>
            <a:ext cx="12191980" cy="6857990"/>
          </a:xfrm>
          <a:prstGeom prst="rect">
            <a:avLst/>
          </a:prstGeom>
        </p:spPr>
      </p:pic>
      <p:sp>
        <p:nvSpPr>
          <p:cNvPr id="2" name="TextBox 1">
            <a:extLst>
              <a:ext uri="{FF2B5EF4-FFF2-40B4-BE49-F238E27FC236}">
                <a16:creationId xmlns:a16="http://schemas.microsoft.com/office/drawing/2014/main" xmlns="" id="{A0754FAB-6D4C-2B49-BE1B-BA3AEF4DA354}"/>
              </a:ext>
            </a:extLst>
          </p:cNvPr>
          <p:cNvSpPr txBox="1"/>
          <p:nvPr/>
        </p:nvSpPr>
        <p:spPr>
          <a:xfrm>
            <a:off x="5666014" y="440871"/>
            <a:ext cx="5388429" cy="1077218"/>
          </a:xfrm>
          <a:prstGeom prst="rect">
            <a:avLst/>
          </a:prstGeom>
          <a:noFill/>
        </p:spPr>
        <p:txBody>
          <a:bodyPr wrap="square" rtlCol="0">
            <a:spAutoFit/>
          </a:bodyPr>
          <a:lstStyle/>
          <a:p>
            <a:pPr algn="r"/>
            <a:r>
              <a:rPr lang="en-US" sz="3200" dirty="0">
                <a:solidFill>
                  <a:schemeClr val="bg1"/>
                </a:solidFill>
              </a:rPr>
              <a:t>Northwest Detention Center Tacoma</a:t>
            </a:r>
          </a:p>
        </p:txBody>
      </p:sp>
    </p:spTree>
    <p:extLst>
      <p:ext uri="{BB962C8B-B14F-4D97-AF65-F5344CB8AC3E}">
        <p14:creationId xmlns:p14="http://schemas.microsoft.com/office/powerpoint/2010/main" val="1195735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D099D5-25B1-9F4B-BB10-1E25C192F036}"/>
              </a:ext>
            </a:extLst>
          </p:cNvPr>
          <p:cNvSpPr>
            <a:spLocks noGrp="1"/>
          </p:cNvSpPr>
          <p:nvPr>
            <p:ph type="title"/>
          </p:nvPr>
        </p:nvSpPr>
        <p:spPr/>
        <p:txBody>
          <a:bodyPr/>
          <a:lstStyle/>
          <a:p>
            <a:r>
              <a:rPr lang="en-US" dirty="0"/>
              <a:t>A little bit of housekeeping:</a:t>
            </a:r>
          </a:p>
        </p:txBody>
      </p:sp>
      <p:sp>
        <p:nvSpPr>
          <p:cNvPr id="3" name="Content Placeholder 2">
            <a:extLst>
              <a:ext uri="{FF2B5EF4-FFF2-40B4-BE49-F238E27FC236}">
                <a16:creationId xmlns:a16="http://schemas.microsoft.com/office/drawing/2014/main" xmlns="" id="{C05E2A83-A40B-9B41-A32E-D76E80B87576}"/>
              </a:ext>
            </a:extLst>
          </p:cNvPr>
          <p:cNvSpPr>
            <a:spLocks noGrp="1"/>
          </p:cNvSpPr>
          <p:nvPr>
            <p:ph idx="1"/>
          </p:nvPr>
        </p:nvSpPr>
        <p:spPr/>
        <p:txBody>
          <a:bodyPr/>
          <a:lstStyle/>
          <a:p>
            <a:r>
              <a:rPr lang="en-US" dirty="0"/>
              <a:t>Comparison</a:t>
            </a:r>
          </a:p>
          <a:p>
            <a:pPr marL="465138" indent="-465138"/>
            <a:r>
              <a:rPr lang="en-US" dirty="0"/>
              <a:t>Bracketing off geopolitics, legal contexts, bordering practices</a:t>
            </a:r>
          </a:p>
          <a:p>
            <a:pPr marL="465138" indent="-465138"/>
            <a:r>
              <a:rPr lang="en-US" dirty="0"/>
              <a:t>Focus on: the landscape itself, and the spatial struggles involved in these sites</a:t>
            </a:r>
          </a:p>
          <a:p>
            <a:r>
              <a:rPr lang="en-US" dirty="0"/>
              <a:t>Historical-geographical materialism of the prison site (</a:t>
            </a:r>
            <a:r>
              <a:rPr lang="en-US" dirty="0" err="1"/>
              <a:t>Loyd</a:t>
            </a:r>
            <a:r>
              <a:rPr lang="en-US" dirty="0"/>
              <a:t> &amp; Mountz’s </a:t>
            </a:r>
            <a:r>
              <a:rPr lang="en-US" i="1" dirty="0"/>
              <a:t>Boats, Borders and Bases </a:t>
            </a:r>
            <a:r>
              <a:rPr lang="en-US" dirty="0"/>
              <a:t>(2018) and  Gilmore’s </a:t>
            </a:r>
            <a:r>
              <a:rPr lang="en-US" i="1" dirty="0"/>
              <a:t>Golden Gulag</a:t>
            </a:r>
            <a:r>
              <a:rPr lang="en-US" dirty="0"/>
              <a:t> (2007)</a:t>
            </a:r>
          </a:p>
          <a:p>
            <a:r>
              <a:rPr lang="en-US" dirty="0"/>
              <a:t>Why a photo essay</a:t>
            </a:r>
          </a:p>
        </p:txBody>
      </p:sp>
    </p:spTree>
    <p:extLst>
      <p:ext uri="{BB962C8B-B14F-4D97-AF65-F5344CB8AC3E}">
        <p14:creationId xmlns:p14="http://schemas.microsoft.com/office/powerpoint/2010/main" val="2204870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xmlns="" id="{2383D290-1B03-2F4B-BDF4-9075E32CFA51}"/>
              </a:ext>
            </a:extLst>
          </p:cNvPr>
          <p:cNvPicPr>
            <a:picLocks noGrp="1" noChangeAspect="1"/>
          </p:cNvPicPr>
          <p:nvPr>
            <p:ph idx="1"/>
          </p:nvPr>
        </p:nvPicPr>
        <p:blipFill rotWithShape="1">
          <a:blip r:embed="rId3"/>
          <a:srcRect l="18696" r="39116"/>
          <a:stretch/>
        </p:blipFill>
        <p:spPr>
          <a:xfrm rot="5400000">
            <a:off x="2667000" y="-2667000"/>
            <a:ext cx="6858000" cy="12192000"/>
          </a:xfrm>
          <a:prstGeom prst="rect">
            <a:avLst/>
          </a:prstGeom>
        </p:spPr>
      </p:pic>
    </p:spTree>
    <p:extLst>
      <p:ext uri="{BB962C8B-B14F-4D97-AF65-F5344CB8AC3E}">
        <p14:creationId xmlns:p14="http://schemas.microsoft.com/office/powerpoint/2010/main" val="3849839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5DEA16-7B9F-174A-AAB2-185FB5034EB3}"/>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xmlns="" id="{9EBD581B-9FD8-7245-8497-1B2DEBAA6B85}"/>
              </a:ext>
            </a:extLst>
          </p:cNvPr>
          <p:cNvPicPr>
            <a:picLocks noGrp="1" noChangeAspect="1"/>
          </p:cNvPicPr>
          <p:nvPr>
            <p:ph idx="1"/>
          </p:nvPr>
        </p:nvPicPr>
        <p:blipFill>
          <a:blip r:embed="rId3"/>
          <a:stretch>
            <a:fillRect/>
          </a:stretch>
        </p:blipFill>
        <p:spPr>
          <a:xfrm rot="5400000">
            <a:off x="-1222850" y="-2084603"/>
            <a:ext cx="14647418" cy="10985561"/>
          </a:xfrm>
        </p:spPr>
      </p:pic>
    </p:spTree>
    <p:extLst>
      <p:ext uri="{BB962C8B-B14F-4D97-AF65-F5344CB8AC3E}">
        <p14:creationId xmlns:p14="http://schemas.microsoft.com/office/powerpoint/2010/main" val="1223067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Content Placeholder 10">
            <a:extLst>
              <a:ext uri="{FF2B5EF4-FFF2-40B4-BE49-F238E27FC236}">
                <a16:creationId xmlns:a16="http://schemas.microsoft.com/office/drawing/2014/main" xmlns="" id="{EF6676C8-9766-6047-A50C-0C59E505F9C0}"/>
              </a:ext>
            </a:extLst>
          </p:cNvPr>
          <p:cNvPicPr>
            <a:picLocks noGrp="1" noChangeAspect="1"/>
          </p:cNvPicPr>
          <p:nvPr>
            <p:ph idx="1"/>
          </p:nvPr>
        </p:nvPicPr>
        <p:blipFill rotWithShape="1">
          <a:blip r:embed="rId3"/>
          <a:srcRect t="-249" r="12685" b="13508"/>
          <a:stretch/>
        </p:blipFill>
        <p:spPr>
          <a:xfrm>
            <a:off x="3695160" y="510989"/>
            <a:ext cx="7923092" cy="5903260"/>
          </a:xfrm>
          <a:prstGeom prst="rect">
            <a:avLst/>
          </a:prstGeom>
        </p:spPr>
      </p:pic>
      <p:sp>
        <p:nvSpPr>
          <p:cNvPr id="3" name="TextBox 2">
            <a:extLst>
              <a:ext uri="{FF2B5EF4-FFF2-40B4-BE49-F238E27FC236}">
                <a16:creationId xmlns:a16="http://schemas.microsoft.com/office/drawing/2014/main" xmlns="" id="{53CA55D5-E9F2-5F4E-8548-7FD553A87139}"/>
              </a:ext>
            </a:extLst>
          </p:cNvPr>
          <p:cNvSpPr txBox="1"/>
          <p:nvPr/>
        </p:nvSpPr>
        <p:spPr>
          <a:xfrm>
            <a:off x="403412" y="2232212"/>
            <a:ext cx="3173506" cy="3693319"/>
          </a:xfrm>
          <a:prstGeom prst="rect">
            <a:avLst/>
          </a:prstGeom>
          <a:noFill/>
        </p:spPr>
        <p:txBody>
          <a:bodyPr wrap="square" rtlCol="0">
            <a:spAutoFit/>
          </a:bodyPr>
          <a:lstStyle/>
          <a:p>
            <a:r>
              <a:rPr lang="en-US" dirty="0"/>
              <a:t>“It isn’t true that public use is being rejected or not taken into account... They are going to dedicate 23,000 square meters to green space; 38,000 square meters to public facilities, 5,000 square meters to infrastructure services, and in addition I want to tell you that they will create an immigration detention center.” </a:t>
            </a:r>
          </a:p>
          <a:p>
            <a:r>
              <a:rPr lang="en-US" dirty="0"/>
              <a:t>– </a:t>
            </a:r>
            <a:r>
              <a:rPr lang="en-US" dirty="0" err="1"/>
              <a:t>Ministerio</a:t>
            </a:r>
            <a:r>
              <a:rPr lang="en-US" dirty="0"/>
              <a:t> del Interior Mayor </a:t>
            </a:r>
            <a:r>
              <a:rPr lang="en-US" dirty="0" err="1"/>
              <a:t>Oreja</a:t>
            </a:r>
            <a:r>
              <a:rPr lang="en-US" dirty="0"/>
              <a:t>, 1999</a:t>
            </a:r>
          </a:p>
        </p:txBody>
      </p:sp>
    </p:spTree>
    <p:extLst>
      <p:ext uri="{BB962C8B-B14F-4D97-AF65-F5344CB8AC3E}">
        <p14:creationId xmlns:p14="http://schemas.microsoft.com/office/powerpoint/2010/main" val="411137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xmlns="" id="{195AAD6D-4A2C-2847-B52A-4F5CC3FEE08F}"/>
              </a:ext>
            </a:extLst>
          </p:cNvPr>
          <p:cNvPicPr>
            <a:picLocks noGrp="1" noChangeAspect="1"/>
          </p:cNvPicPr>
          <p:nvPr>
            <p:ph idx="1"/>
          </p:nvPr>
        </p:nvPicPr>
        <p:blipFill rotWithShape="1">
          <a:blip r:embed="rId3"/>
          <a:srcRect l="204" b="4346"/>
          <a:stretch/>
        </p:blipFill>
        <p:spPr>
          <a:xfrm rot="5400000">
            <a:off x="649259" y="1880892"/>
            <a:ext cx="4556757" cy="4513537"/>
          </a:xfrm>
        </p:spPr>
      </p:pic>
      <p:pic>
        <p:nvPicPr>
          <p:cNvPr id="8" name="Picture 7">
            <a:extLst>
              <a:ext uri="{FF2B5EF4-FFF2-40B4-BE49-F238E27FC236}">
                <a16:creationId xmlns:a16="http://schemas.microsoft.com/office/drawing/2014/main" xmlns="" id="{40AC0AA6-4EAC-6847-86BA-F413D29F2F5E}"/>
              </a:ext>
            </a:extLst>
          </p:cNvPr>
          <p:cNvPicPr>
            <a:picLocks noChangeAspect="1"/>
          </p:cNvPicPr>
          <p:nvPr/>
        </p:nvPicPr>
        <p:blipFill rotWithShape="1">
          <a:blip r:embed="rId4"/>
          <a:srcRect l="24080"/>
          <a:stretch/>
        </p:blipFill>
        <p:spPr>
          <a:xfrm rot="5400000">
            <a:off x="6979941" y="1882295"/>
            <a:ext cx="4566041" cy="4510731"/>
          </a:xfrm>
          <a:prstGeom prst="rect">
            <a:avLst/>
          </a:prstGeom>
        </p:spPr>
      </p:pic>
      <p:sp>
        <p:nvSpPr>
          <p:cNvPr id="2" name="Title 1">
            <a:extLst>
              <a:ext uri="{FF2B5EF4-FFF2-40B4-BE49-F238E27FC236}">
                <a16:creationId xmlns:a16="http://schemas.microsoft.com/office/drawing/2014/main" xmlns="" id="{D96A286B-0A70-5D43-96C9-0D00049D6F2D}"/>
              </a:ext>
            </a:extLst>
          </p:cNvPr>
          <p:cNvSpPr>
            <a:spLocks noGrp="1"/>
          </p:cNvSpPr>
          <p:nvPr>
            <p:ph type="title"/>
          </p:nvPr>
        </p:nvSpPr>
        <p:spPr>
          <a:xfrm>
            <a:off x="670869" y="800161"/>
            <a:ext cx="10918457" cy="1059120"/>
          </a:xfrm>
        </p:spPr>
        <p:txBody>
          <a:bodyPr>
            <a:noAutofit/>
          </a:bodyPr>
          <a:lstStyle/>
          <a:p>
            <a:r>
              <a:rPr lang="en-US" sz="2400" dirty="0"/>
              <a:t>"Redeveloping the property in the manner described above will take an underutilized industrial property and return it to productive use.” </a:t>
            </a:r>
            <a:br>
              <a:rPr lang="en-US" sz="2400" dirty="0"/>
            </a:br>
            <a:r>
              <a:rPr lang="en-US" sz="2400" dirty="0"/>
              <a:t>-Landau and Associates, environmental consulting firm, 2000</a:t>
            </a:r>
            <a:br>
              <a:rPr lang="en-US" sz="2400" dirty="0"/>
            </a:br>
            <a:endParaRPr lang="en-US" sz="2400" dirty="0"/>
          </a:p>
        </p:txBody>
      </p:sp>
    </p:spTree>
    <p:extLst>
      <p:ext uri="{BB962C8B-B14F-4D97-AF65-F5344CB8AC3E}">
        <p14:creationId xmlns:p14="http://schemas.microsoft.com/office/powerpoint/2010/main" val="14699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xmlns="" id="{0CE7EDF8-CCF6-4C3F-987D-5498732B3D31}"/>
              </a:ext>
            </a:extLst>
          </p:cNvPr>
          <p:cNvSpPr>
            <a:spLocks noGrp="1"/>
          </p:cNvSpPr>
          <p:nvPr>
            <p:ph idx="1"/>
          </p:nvPr>
        </p:nvSpPr>
        <p:spPr>
          <a:xfrm>
            <a:off x="7885300" y="2394855"/>
            <a:ext cx="3667037" cy="3785419"/>
          </a:xfrm>
        </p:spPr>
        <p:txBody>
          <a:bodyPr>
            <a:normAutofit/>
          </a:bodyPr>
          <a:lstStyle/>
          <a:p>
            <a:pPr marL="0" indent="0">
              <a:buNone/>
            </a:pPr>
            <a:r>
              <a:rPr lang="en-US" sz="1800" dirty="0"/>
              <a:t>"Look, the biggest success (that is very tiny) is, first of all, that people know that there are detention centers… In the winter of 2016, with the protest that the guys who got on the roof of the detention center during a Real Madrid match. So there, a lot of people found out, because it was they who went out there with a banner saying ”We are people”, “We want rights”, ”We want freedom”, to show them.”</a:t>
            </a:r>
          </a:p>
          <a:p>
            <a:pPr marL="0" indent="0">
              <a:buNone/>
            </a:pPr>
            <a:r>
              <a:rPr lang="en-US" sz="1800" dirty="0"/>
              <a:t>-”Dolores”, anti-detention activist, Madrid, 2018</a:t>
            </a:r>
          </a:p>
        </p:txBody>
      </p:sp>
      <p:pic>
        <p:nvPicPr>
          <p:cNvPr id="8" name="Content Placeholder 4">
            <a:extLst>
              <a:ext uri="{FF2B5EF4-FFF2-40B4-BE49-F238E27FC236}">
                <a16:creationId xmlns:a16="http://schemas.microsoft.com/office/drawing/2014/main" xmlns="" id="{2D07AC15-C821-C645-8A36-857A5BA212DA}"/>
              </a:ext>
            </a:extLst>
          </p:cNvPr>
          <p:cNvPicPr>
            <a:picLocks noChangeAspect="1"/>
          </p:cNvPicPr>
          <p:nvPr/>
        </p:nvPicPr>
        <p:blipFill rotWithShape="1">
          <a:blip r:embed="rId3"/>
          <a:srcRect l="3501" r="3502" b="1"/>
          <a:stretch/>
        </p:blipFill>
        <p:spPr>
          <a:xfrm>
            <a:off x="572004" y="640082"/>
            <a:ext cx="6916329" cy="5577837"/>
          </a:xfrm>
          <a:prstGeom prst="rect">
            <a:avLst/>
          </a:prstGeom>
          <a:effectLst/>
        </p:spPr>
      </p:pic>
    </p:spTree>
    <p:extLst>
      <p:ext uri="{BB962C8B-B14F-4D97-AF65-F5344CB8AC3E}">
        <p14:creationId xmlns:p14="http://schemas.microsoft.com/office/powerpoint/2010/main" val="1795645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xmlns="" id="{85AA14ED-31C6-4FB3-8991-BE20221F33B2}"/>
              </a:ext>
            </a:extLst>
          </p:cNvPr>
          <p:cNvSpPr>
            <a:spLocks noGrp="1"/>
          </p:cNvSpPr>
          <p:nvPr>
            <p:ph idx="1"/>
          </p:nvPr>
        </p:nvSpPr>
        <p:spPr>
          <a:xfrm>
            <a:off x="677960" y="3160059"/>
            <a:ext cx="3651466" cy="3237931"/>
          </a:xfrm>
        </p:spPr>
        <p:txBody>
          <a:bodyPr>
            <a:normAutofit/>
          </a:bodyPr>
          <a:lstStyle/>
          <a:p>
            <a:pPr marL="0" indent="0">
              <a:buNone/>
            </a:pPr>
            <a:r>
              <a:rPr lang="en-US" sz="1800" dirty="0"/>
              <a:t>“Its complicated - there is a lot of political opinion. My political opinion is not necessarily reflective of most people in the United States. Although I think if they came to the detention center and saw who was in there and they fully understood what was going on, I suspect most people in the United States would be of the same opinion as me.”</a:t>
            </a:r>
          </a:p>
          <a:p>
            <a:pPr marL="0" indent="0">
              <a:buNone/>
            </a:pPr>
            <a:r>
              <a:rPr lang="en-US" sz="1800" dirty="0"/>
              <a:t>-Clara, detention lawyer, Tacoma</a:t>
            </a:r>
          </a:p>
        </p:txBody>
      </p:sp>
      <p:pic>
        <p:nvPicPr>
          <p:cNvPr id="8" name="Content Placeholder 4">
            <a:extLst>
              <a:ext uri="{FF2B5EF4-FFF2-40B4-BE49-F238E27FC236}">
                <a16:creationId xmlns:a16="http://schemas.microsoft.com/office/drawing/2014/main" xmlns="" id="{68862D81-829F-F948-B85D-0C5E5E917A10}"/>
              </a:ext>
            </a:extLst>
          </p:cNvPr>
          <p:cNvPicPr>
            <a:picLocks noChangeAspect="1"/>
          </p:cNvPicPr>
          <p:nvPr/>
        </p:nvPicPr>
        <p:blipFill rotWithShape="1">
          <a:blip r:embed="rId3"/>
          <a:srcRect r="17400"/>
          <a:stretch/>
        </p:blipFill>
        <p:spPr>
          <a:xfrm>
            <a:off x="4639056" y="10"/>
            <a:ext cx="7552944" cy="6857990"/>
          </a:xfrm>
          <a:prstGeom prst="rect">
            <a:avLst/>
          </a:prstGeom>
          <a:effectLst/>
        </p:spPr>
      </p:pic>
    </p:spTree>
    <p:extLst>
      <p:ext uri="{BB962C8B-B14F-4D97-AF65-F5344CB8AC3E}">
        <p14:creationId xmlns:p14="http://schemas.microsoft.com/office/powerpoint/2010/main" val="2277997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4B799C-B84F-834F-A610-02786BB2A0AF}"/>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xmlns="" id="{2295A532-98EB-C943-A483-06619E8E822C}"/>
              </a:ext>
            </a:extLst>
          </p:cNvPr>
          <p:cNvPicPr>
            <a:picLocks noGrp="1" noChangeAspect="1"/>
          </p:cNvPicPr>
          <p:nvPr>
            <p:ph idx="1"/>
          </p:nvPr>
        </p:nvPicPr>
        <p:blipFill>
          <a:blip r:embed="rId3"/>
          <a:stretch>
            <a:fillRect/>
          </a:stretch>
        </p:blipFill>
        <p:spPr>
          <a:xfrm rot="5400000">
            <a:off x="-523121" y="1147089"/>
            <a:ext cx="6041571" cy="4531177"/>
          </a:xfrm>
        </p:spPr>
      </p:pic>
      <p:pic>
        <p:nvPicPr>
          <p:cNvPr id="7" name="Picture 6">
            <a:extLst>
              <a:ext uri="{FF2B5EF4-FFF2-40B4-BE49-F238E27FC236}">
                <a16:creationId xmlns:a16="http://schemas.microsoft.com/office/drawing/2014/main" xmlns="" id="{86DD7630-3D76-7142-8795-FD34DD1A646D}"/>
              </a:ext>
            </a:extLst>
          </p:cNvPr>
          <p:cNvPicPr>
            <a:picLocks noChangeAspect="1"/>
          </p:cNvPicPr>
          <p:nvPr/>
        </p:nvPicPr>
        <p:blipFill rotWithShape="1">
          <a:blip r:embed="rId4"/>
          <a:srcRect t="688" r="3262"/>
          <a:stretch/>
        </p:blipFill>
        <p:spPr>
          <a:xfrm>
            <a:off x="7497192" y="391892"/>
            <a:ext cx="4413743" cy="6041571"/>
          </a:xfrm>
          <a:prstGeom prst="rect">
            <a:avLst/>
          </a:prstGeom>
          <a:scene3d>
            <a:camera prst="orthographicFront">
              <a:rot lat="0" lon="21594000" rev="0"/>
            </a:camera>
            <a:lightRig rig="threePt" dir="t"/>
          </a:scene3d>
        </p:spPr>
      </p:pic>
    </p:spTree>
    <p:extLst>
      <p:ext uri="{BB962C8B-B14F-4D97-AF65-F5344CB8AC3E}">
        <p14:creationId xmlns:p14="http://schemas.microsoft.com/office/powerpoint/2010/main" val="834615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3B92D3-8BFB-954A-855A-FEEF973CB4AB}"/>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xmlns="" id="{B55C422B-4BC7-0D4F-A2B3-8B25F4E356DB}"/>
              </a:ext>
            </a:extLst>
          </p:cNvPr>
          <p:cNvPicPr>
            <a:picLocks noGrp="1" noChangeAspect="1"/>
          </p:cNvPicPr>
          <p:nvPr>
            <p:ph idx="1"/>
          </p:nvPr>
        </p:nvPicPr>
        <p:blipFill>
          <a:blip r:embed="rId3"/>
          <a:stretch>
            <a:fillRect/>
          </a:stretch>
        </p:blipFill>
        <p:spPr>
          <a:xfrm rot="5400000">
            <a:off x="-461575" y="1136875"/>
            <a:ext cx="6090558" cy="4567918"/>
          </a:xfrm>
        </p:spPr>
      </p:pic>
      <p:pic>
        <p:nvPicPr>
          <p:cNvPr id="11" name="Picture 10">
            <a:extLst>
              <a:ext uri="{FF2B5EF4-FFF2-40B4-BE49-F238E27FC236}">
                <a16:creationId xmlns:a16="http://schemas.microsoft.com/office/drawing/2014/main" xmlns="" id="{8C881AE0-F6D7-A844-AE66-8E7CD9CCCFA4}"/>
              </a:ext>
            </a:extLst>
          </p:cNvPr>
          <p:cNvPicPr>
            <a:picLocks noChangeAspect="1"/>
          </p:cNvPicPr>
          <p:nvPr/>
        </p:nvPicPr>
        <p:blipFill>
          <a:blip r:embed="rId4"/>
          <a:stretch>
            <a:fillRect/>
          </a:stretch>
        </p:blipFill>
        <p:spPr>
          <a:xfrm rot="5400000">
            <a:off x="6563019" y="1163637"/>
            <a:ext cx="6090558" cy="4567918"/>
          </a:xfrm>
          <a:prstGeom prst="rect">
            <a:avLst/>
          </a:prstGeom>
        </p:spPr>
      </p:pic>
    </p:spTree>
    <p:extLst>
      <p:ext uri="{BB962C8B-B14F-4D97-AF65-F5344CB8AC3E}">
        <p14:creationId xmlns:p14="http://schemas.microsoft.com/office/powerpoint/2010/main" val="1434047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xmlns="" id="{C00CBAB7-9421-4B45-80A7-AE3C73C52DF9}"/>
              </a:ext>
            </a:extLst>
          </p:cNvPr>
          <p:cNvPicPr>
            <a:picLocks noGrp="1" noChangeAspect="1"/>
          </p:cNvPicPr>
          <p:nvPr>
            <p:ph idx="1"/>
          </p:nvPr>
        </p:nvPicPr>
        <p:blipFill>
          <a:blip r:embed="rId3"/>
          <a:stretch>
            <a:fillRect/>
          </a:stretch>
        </p:blipFill>
        <p:spPr>
          <a:xfrm rot="5400000">
            <a:off x="-192345" y="1133856"/>
            <a:ext cx="6041571" cy="4572000"/>
          </a:xfrm>
        </p:spPr>
      </p:pic>
      <p:pic>
        <p:nvPicPr>
          <p:cNvPr id="5" name="Picture 4">
            <a:extLst>
              <a:ext uri="{FF2B5EF4-FFF2-40B4-BE49-F238E27FC236}">
                <a16:creationId xmlns:a16="http://schemas.microsoft.com/office/drawing/2014/main" xmlns="" id="{15887B49-A45F-C84B-9DC9-B99221F27D3A}"/>
              </a:ext>
            </a:extLst>
          </p:cNvPr>
          <p:cNvPicPr>
            <a:picLocks noChangeAspect="1"/>
          </p:cNvPicPr>
          <p:nvPr/>
        </p:nvPicPr>
        <p:blipFill rotWithShape="1">
          <a:blip r:embed="rId4"/>
          <a:srcRect t="688" r="3262"/>
          <a:stretch/>
        </p:blipFill>
        <p:spPr>
          <a:xfrm>
            <a:off x="7140636" y="400200"/>
            <a:ext cx="4413743" cy="6041571"/>
          </a:xfrm>
          <a:prstGeom prst="rect">
            <a:avLst/>
          </a:prstGeom>
          <a:scene3d>
            <a:camera prst="orthographicFront">
              <a:rot lat="0" lon="21594000" rev="0"/>
            </a:camera>
            <a:lightRig rig="threePt" dir="t"/>
          </a:scene3d>
        </p:spPr>
      </p:pic>
    </p:spTree>
    <p:extLst>
      <p:ext uri="{BB962C8B-B14F-4D97-AF65-F5344CB8AC3E}">
        <p14:creationId xmlns:p14="http://schemas.microsoft.com/office/powerpoint/2010/main" val="247929187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3202</TotalTime>
  <Words>357</Words>
  <Application>Microsoft Office PowerPoint</Application>
  <PresentationFormat>Custom</PresentationFormat>
  <Paragraphs>29</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Carceral Landscapes in Spain and the US:  A Contrapuntal Photographic Essay</vt:lpstr>
      <vt:lpstr>PowerPoint Presentation</vt:lpstr>
      <vt:lpstr>PowerPoint Presentation</vt:lpstr>
      <vt:lpstr>A little bit of housekeeping:</vt:lpstr>
      <vt:lpstr>PowerPoint Presentation</vt:lpstr>
      <vt:lpstr>PowerPoint Presentation</vt:lpstr>
      <vt:lpstr>PowerPoint Presentation</vt:lpstr>
      <vt:lpstr>"Redeveloping the property in the manner described above will take an underutilized industrial property and return it to productive use.”  -Landau and Associates, environmental consulting firm, 2000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Leah Montange</dc:creator>
  <cp:lastModifiedBy>Turner, Jennifer [jet30]</cp:lastModifiedBy>
  <cp:revision>28</cp:revision>
  <cp:lastPrinted>2018-12-08T00:23:22Z</cp:lastPrinted>
  <dcterms:created xsi:type="dcterms:W3CDTF">2018-12-07T22:43:00Z</dcterms:created>
  <dcterms:modified xsi:type="dcterms:W3CDTF">2019-01-28T16:15:40Z</dcterms:modified>
</cp:coreProperties>
</file>