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-1428" y="-2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080990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300480" latinLnBrk="0">
      <a:defRPr sz="1600">
        <a:latin typeface="+mn-lt"/>
        <a:ea typeface="+mn-ea"/>
        <a:cs typeface="+mn-cs"/>
        <a:sym typeface="Calibri"/>
      </a:defRPr>
    </a:lvl1pPr>
    <a:lvl2pPr indent="228600" defTabSz="1300480" latinLnBrk="0">
      <a:defRPr sz="1600">
        <a:latin typeface="+mn-lt"/>
        <a:ea typeface="+mn-ea"/>
        <a:cs typeface="+mn-cs"/>
        <a:sym typeface="Calibri"/>
      </a:defRPr>
    </a:lvl2pPr>
    <a:lvl3pPr indent="457200" defTabSz="1300480" latinLnBrk="0">
      <a:defRPr sz="1600">
        <a:latin typeface="+mn-lt"/>
        <a:ea typeface="+mn-ea"/>
        <a:cs typeface="+mn-cs"/>
        <a:sym typeface="Calibri"/>
      </a:defRPr>
    </a:lvl3pPr>
    <a:lvl4pPr indent="685800" defTabSz="1300480" latinLnBrk="0">
      <a:defRPr sz="1600">
        <a:latin typeface="+mn-lt"/>
        <a:ea typeface="+mn-ea"/>
        <a:cs typeface="+mn-cs"/>
        <a:sym typeface="Calibri"/>
      </a:defRPr>
    </a:lvl4pPr>
    <a:lvl5pPr indent="914400" defTabSz="1300480" latinLnBrk="0">
      <a:defRPr sz="1600">
        <a:latin typeface="+mn-lt"/>
        <a:ea typeface="+mn-ea"/>
        <a:cs typeface="+mn-cs"/>
        <a:sym typeface="Calibri"/>
      </a:defRPr>
    </a:lvl5pPr>
    <a:lvl6pPr indent="1143000" defTabSz="1300480" latinLnBrk="0">
      <a:defRPr sz="1600">
        <a:latin typeface="+mn-lt"/>
        <a:ea typeface="+mn-ea"/>
        <a:cs typeface="+mn-cs"/>
        <a:sym typeface="Calibri"/>
      </a:defRPr>
    </a:lvl6pPr>
    <a:lvl7pPr indent="1371600" defTabSz="1300480" latinLnBrk="0">
      <a:defRPr sz="1600">
        <a:latin typeface="+mn-lt"/>
        <a:ea typeface="+mn-ea"/>
        <a:cs typeface="+mn-cs"/>
        <a:sym typeface="Calibri"/>
      </a:defRPr>
    </a:lvl7pPr>
    <a:lvl8pPr indent="1600200" defTabSz="1300480" latinLnBrk="0">
      <a:defRPr sz="1600">
        <a:latin typeface="+mn-lt"/>
        <a:ea typeface="+mn-ea"/>
        <a:cs typeface="+mn-cs"/>
        <a:sym typeface="Calibri"/>
      </a:defRPr>
    </a:lvl8pPr>
    <a:lvl9pPr indent="1828800" defTabSz="1300480" latinLnBrk="0">
      <a:defRPr sz="16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972185" y="3033395"/>
            <a:ext cx="11054081" cy="4198869"/>
          </a:xfrm>
          <a:prstGeom prst="rect">
            <a:avLst/>
          </a:prstGeom>
        </p:spPr>
        <p:txBody>
          <a:bodyPr anchor="b"/>
          <a:lstStyle>
            <a:lvl1pPr algn="r">
              <a:defRPr sz="5600"/>
            </a:lvl1pPr>
          </a:lstStyle>
          <a:p>
            <a:r>
              <a:t>Texte du titre</a:t>
            </a:r>
          </a:p>
        </p:txBody>
      </p:sp>
      <p:pic>
        <p:nvPicPr>
          <p:cNvPr id="13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827791" y="8901851"/>
            <a:ext cx="793518" cy="623479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hape 14"/>
          <p:cNvSpPr>
            <a:spLocks noGrp="1"/>
          </p:cNvSpPr>
          <p:nvPr>
            <p:ph type="body" sz="quarter" idx="1"/>
          </p:nvPr>
        </p:nvSpPr>
        <p:spPr>
          <a:xfrm>
            <a:off x="973102" y="7335520"/>
            <a:ext cx="11058597" cy="1566331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1000"/>
              </a:spcBef>
              <a:buSzTx/>
              <a:buFontTx/>
              <a:buNone/>
              <a:defRPr sz="4400">
                <a:solidFill>
                  <a:srgbClr val="0070C0"/>
                </a:solidFill>
              </a:defRPr>
            </a:lvl1pPr>
            <a:lvl2pPr marL="906235" indent="-449035" algn="r">
              <a:spcBef>
                <a:spcPts val="1000"/>
              </a:spcBef>
              <a:buFontTx/>
              <a:buChar char="–"/>
              <a:defRPr sz="4400">
                <a:solidFill>
                  <a:srgbClr val="0070C0"/>
                </a:solidFill>
              </a:defRPr>
            </a:lvl2pPr>
            <a:lvl3pPr marL="1333500" indent="-419100" algn="r">
              <a:spcBef>
                <a:spcPts val="1000"/>
              </a:spcBef>
              <a:buSzPct val="100000"/>
              <a:buFontTx/>
              <a:buChar char="•"/>
              <a:defRPr sz="4400">
                <a:solidFill>
                  <a:srgbClr val="0070C0"/>
                </a:solidFill>
              </a:defRPr>
            </a:lvl3pPr>
            <a:lvl4pPr marL="1874520" indent="-502920" algn="r">
              <a:spcBef>
                <a:spcPts val="1000"/>
              </a:spcBef>
              <a:buSzPct val="100000"/>
              <a:buFontTx/>
              <a:buChar char="–"/>
              <a:defRPr sz="4400">
                <a:solidFill>
                  <a:srgbClr val="0070C0"/>
                </a:solidFill>
              </a:defRPr>
            </a:lvl4pPr>
            <a:lvl5pPr marL="2331720" indent="-502920" algn="r">
              <a:spcBef>
                <a:spcPts val="1000"/>
              </a:spcBef>
              <a:buSzPct val="100000"/>
              <a:buFontTx/>
              <a:buChar char="»"/>
              <a:defRPr sz="4400">
                <a:solidFill>
                  <a:srgbClr val="0070C0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pic>
        <p:nvPicPr>
          <p:cNvPr id="15" name="imag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3880" y="780344"/>
            <a:ext cx="3251002" cy="1228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image3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55305" y="8973255"/>
            <a:ext cx="3353597" cy="512001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>
            <a:spLocks noGrp="1"/>
          </p:cNvSpPr>
          <p:nvPr>
            <p:ph type="sldNum" sz="quarter" idx="2"/>
          </p:nvPr>
        </p:nvSpPr>
        <p:spPr>
          <a:xfrm>
            <a:off x="6285653" y="8779792"/>
            <a:ext cx="3034455" cy="5207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lou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6" name="Shape 2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xfrm>
            <a:off x="6285653" y="8779792"/>
            <a:ext cx="3034455" cy="5207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xfrm>
            <a:off x="6285653" y="8779792"/>
            <a:ext cx="3034455" cy="5207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imply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xfrm>
            <a:off x="1586653" y="390596"/>
            <a:ext cx="10767908" cy="162560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t>Texte du titre</a:t>
            </a:r>
          </a:p>
        </p:txBody>
      </p:sp>
      <p:sp>
        <p:nvSpPr>
          <p:cNvPr id="49" name="Shape 49"/>
          <p:cNvSpPr/>
          <p:nvPr/>
        </p:nvSpPr>
        <p:spPr>
          <a:xfrm flipH="1">
            <a:off x="562539" y="0"/>
            <a:ext cx="1" cy="9753601"/>
          </a:xfrm>
          <a:prstGeom prst="line">
            <a:avLst/>
          </a:prstGeom>
          <a:ln w="50800">
            <a:solidFill>
              <a:schemeClr val="accent2"/>
            </a:solidFill>
          </a:ln>
        </p:spPr>
        <p:txBody>
          <a:bodyPr lIns="65023" tIns="65023" rIns="65023" bIns="65023"/>
          <a:lstStyle/>
          <a:p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</a:lvl1pPr>
            <a:lvl2pPr>
              <a:buClr>
                <a:srgbClr val="C00000"/>
              </a:buClr>
            </a:lvl2pPr>
            <a:lvl3pPr>
              <a:buClr>
                <a:srgbClr val="C00000"/>
              </a:buClr>
            </a:lvl3pPr>
            <a:lvl4pPr>
              <a:buClr>
                <a:srgbClr val="C00000"/>
              </a:buClr>
            </a:lvl4pPr>
            <a:lvl5pPr>
              <a:buClr>
                <a:srgbClr val="C00000"/>
              </a:buCl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pic>
        <p:nvPicPr>
          <p:cNvPr id="51" name="image4.png" descr="K:\Logo NICC\NEW LOGO\Logo_NICC-zww.bmp"/>
          <p:cNvPicPr>
            <a:picLocks noChangeAspect="1"/>
          </p:cNvPicPr>
          <p:nvPr/>
        </p:nvPicPr>
        <p:blipFill>
          <a:blip r:embed="rId2">
            <a:extLst/>
          </a:blip>
          <a:srcRect t="1035" r="60245"/>
          <a:stretch>
            <a:fillRect/>
          </a:stretch>
        </p:blipFill>
        <p:spPr>
          <a:xfrm>
            <a:off x="192218" y="268287"/>
            <a:ext cx="1292025" cy="1216083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Shape 52"/>
          <p:cNvSpPr>
            <a:spLocks noGrp="1"/>
          </p:cNvSpPr>
          <p:nvPr>
            <p:ph type="sldNum" sz="quarter" idx="2"/>
          </p:nvPr>
        </p:nvSpPr>
        <p:spPr>
          <a:xfrm>
            <a:off x="6285653" y="8779792"/>
            <a:ext cx="3034455" cy="5207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impl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>
            <a:lvl1pPr marL="805295" indent="-805295">
              <a:buSzPct val="100000"/>
              <a:buBlip>
                <a:blip r:embed="rId2"/>
              </a:buBlip>
              <a:defRPr>
                <a:solidFill>
                  <a:srgbClr val="0070C0"/>
                </a:solidFill>
              </a:defRPr>
            </a:lvl1pPr>
          </a:lstStyle>
          <a:p>
            <a:r>
              <a:t>Texte du titre</a:t>
            </a:r>
          </a:p>
        </p:txBody>
      </p:sp>
      <p:sp>
        <p:nvSpPr>
          <p:cNvPr id="60" name="Shape 60"/>
          <p:cNvSpPr/>
          <p:nvPr/>
        </p:nvSpPr>
        <p:spPr>
          <a:xfrm>
            <a:off x="664951" y="2009281"/>
            <a:ext cx="11674898" cy="1"/>
          </a:xfrm>
          <a:prstGeom prst="line">
            <a:avLst/>
          </a:prstGeom>
          <a:ln w="12700">
            <a:solidFill>
              <a:srgbClr val="0070C0"/>
            </a:solidFill>
          </a:ln>
        </p:spPr>
        <p:txBody>
          <a:bodyPr lIns="65023" tIns="65023" rIns="65023" bIns="65023"/>
          <a:lstStyle/>
          <a:p>
            <a:endParaRPr/>
          </a:p>
        </p:txBody>
      </p:sp>
      <p:sp>
        <p:nvSpPr>
          <p:cNvPr id="61" name="Shape 6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rgbClr val="0070C0"/>
              </a:buClr>
            </a:lvl1pPr>
            <a:lvl2pPr>
              <a:buClr>
                <a:srgbClr val="0070C0"/>
              </a:buClr>
            </a:lvl2pPr>
            <a:lvl3pPr>
              <a:buClr>
                <a:srgbClr val="0070C0"/>
              </a:buClr>
            </a:lvl3pPr>
            <a:lvl4pPr>
              <a:buClr>
                <a:srgbClr val="0070C0"/>
              </a:buClr>
            </a:lvl4pPr>
            <a:lvl5pPr>
              <a:buClr>
                <a:srgbClr val="0070C0"/>
              </a:buCl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2" name="Shape 62"/>
          <p:cNvSpPr>
            <a:spLocks noGrp="1"/>
          </p:cNvSpPr>
          <p:nvPr>
            <p:ph type="sldNum" sz="quarter" idx="2"/>
          </p:nvPr>
        </p:nvSpPr>
        <p:spPr>
          <a:xfrm>
            <a:off x="6285653" y="8779792"/>
            <a:ext cx="3034455" cy="5207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/>
          </p:cNvSpPr>
          <p:nvPr>
            <p:ph type="body" sz="half" idx="1"/>
          </p:nvPr>
        </p:nvSpPr>
        <p:spPr>
          <a:xfrm>
            <a:off x="650239" y="2275839"/>
            <a:ext cx="5743788" cy="6436927"/>
          </a:xfrm>
          <a:prstGeom prst="rect">
            <a:avLst/>
          </a:prstGeom>
        </p:spPr>
        <p:txBody>
          <a:bodyPr/>
          <a:lstStyle>
            <a:lvl1pPr marL="465364" indent="-465364">
              <a:buFont typeface="Arial"/>
              <a:buChar char="•"/>
            </a:lvl1pPr>
            <a:lvl2pPr marL="909637" indent="-452437">
              <a:buFont typeface="Arial"/>
              <a:buChar char="–"/>
            </a:lvl2pPr>
            <a:lvl3pPr marL="1348739" indent="-434339">
              <a:buSzPct val="100000"/>
              <a:buFont typeface="Arial"/>
              <a:buChar char="•"/>
            </a:lvl3pPr>
            <a:lvl4pPr marL="1854200" indent="-482600">
              <a:buSzPct val="100000"/>
              <a:buFont typeface="Arial"/>
              <a:buChar char="–"/>
            </a:lvl4pPr>
            <a:lvl5pPr marL="2311400" indent="-482600">
              <a:buSzPct val="100000"/>
              <a:buFont typeface="Arial"/>
              <a:buChar char="»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Texte du titre</a:t>
            </a:r>
          </a:p>
        </p:txBody>
      </p:sp>
      <p:sp>
        <p:nvSpPr>
          <p:cNvPr id="71" name="Shape 71"/>
          <p:cNvSpPr>
            <a:spLocks noGrp="1"/>
          </p:cNvSpPr>
          <p:nvPr>
            <p:ph type="sldNum" sz="quarter" idx="2"/>
          </p:nvPr>
        </p:nvSpPr>
        <p:spPr>
          <a:xfrm>
            <a:off x="6285653" y="8779792"/>
            <a:ext cx="3034455" cy="5207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Texte du titre</a:t>
            </a:r>
          </a:p>
        </p:txBody>
      </p:sp>
      <p:sp>
        <p:nvSpPr>
          <p:cNvPr id="79" name="Shape 79"/>
          <p:cNvSpPr>
            <a:spLocks noGrp="1"/>
          </p:cNvSpPr>
          <p:nvPr>
            <p:ph type="sldNum" sz="quarter" idx="2"/>
          </p:nvPr>
        </p:nvSpPr>
        <p:spPr>
          <a:xfrm>
            <a:off x="6285653" y="8779792"/>
            <a:ext cx="3034455" cy="5207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Shape 3"/>
          <p:cNvSpPr>
            <a:spLocks noGrp="1"/>
          </p:cNvSpPr>
          <p:nvPr>
            <p:ph type="sldNum" sz="quarter" idx="2"/>
          </p:nvPr>
        </p:nvSpPr>
        <p:spPr>
          <a:xfrm>
            <a:off x="12005833" y="9130186"/>
            <a:ext cx="348727" cy="339202"/>
          </a:xfrm>
          <a:prstGeom prst="rect">
            <a:avLst/>
          </a:prstGeom>
          <a:ln w="12700">
            <a:miter lim="400000"/>
          </a:ln>
        </p:spPr>
        <p:txBody>
          <a:bodyPr wrap="none" lIns="65023" tIns="65023" rIns="65023" bIns="65023" anchor="ctr">
            <a:spAutoFit/>
          </a:bodyPr>
          <a:lstStyle>
            <a:lvl1pPr algn="r">
              <a:defRPr sz="16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664951" y="2214104"/>
            <a:ext cx="11704321" cy="64369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" name="Shape 5"/>
          <p:cNvSpPr/>
          <p:nvPr/>
        </p:nvSpPr>
        <p:spPr>
          <a:xfrm>
            <a:off x="713942" y="9084247"/>
            <a:ext cx="5092444" cy="2968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65023" tIns="65023" rIns="65023" bIns="65023">
            <a:spAutoFit/>
          </a:bodyPr>
          <a:lstStyle>
            <a:lvl1pPr>
              <a:defRPr sz="1300"/>
            </a:lvl1pPr>
          </a:lstStyle>
          <a:p>
            <a:r>
              <a:t>December 17, 2018 - 3rd International Conference for Carceral Geography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med"/>
  <p:txStyles>
    <p:titleStyle>
      <a:lvl1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620485" marR="0" indent="-620485" algn="l" defTabSz="130048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Wingdings"/>
        <a:buChar char="▪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838087" marR="0" indent="-476137" algn="l" defTabSz="130048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Wingdings"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24642" marR="0" indent="-310242" algn="l" defTabSz="130048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80000"/>
        <a:buFont typeface="Wingdings"/>
        <a:buChar char="▪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681842" marR="0" indent="-310242" algn="l" defTabSz="130048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80000"/>
        <a:buFont typeface="Wingdings"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43351" marR="0" indent="-314551" algn="l" defTabSz="130048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60000"/>
        <a:buFont typeface="Wingdings"/>
        <a:buChar char="▪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720339" marR="0" indent="-434339" algn="l" defTabSz="130048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Wingdings"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77539" marR="0" indent="-434339" algn="l" defTabSz="130048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Wingdings"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634740" marR="0" indent="-434340" algn="l" defTabSz="130048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Wingdings"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91940" marR="0" indent="-434340" algn="l" defTabSz="130048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Wingdings"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30048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mincke.be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hyperlink" Target="mailto:christophe@mincke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2pPr algn="r">
              <a:defRPr sz="5600"/>
            </a:lvl2pPr>
          </a:lstStyle>
          <a:p>
            <a:r>
              <a:t>Unexpected expectations</a:t>
            </a:r>
          </a:p>
          <a:p>
            <a:pPr lvl="1"/>
            <a:r>
              <a:t>Prison as a way to promote mobility</a:t>
            </a:r>
          </a:p>
        </p:txBody>
      </p:sp>
      <p:sp>
        <p:nvSpPr>
          <p:cNvPr id="89" name="Shape 8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1118412">
              <a:spcBef>
                <a:spcPts val="900"/>
              </a:spcBef>
              <a:defRPr sz="3784"/>
            </a:pPr>
            <a:r>
              <a:t>Christophe Mincke</a:t>
            </a:r>
          </a:p>
          <a:p>
            <a:pPr defTabSz="1118412">
              <a:spcBef>
                <a:spcPts val="900"/>
              </a:spcBef>
              <a:defRPr sz="2064"/>
            </a:pPr>
            <a:r>
              <a:t>(NICC - Université Saint-Louis)</a:t>
            </a:r>
          </a:p>
          <a:p>
            <a:pPr defTabSz="1118412">
              <a:spcBef>
                <a:spcPts val="900"/>
              </a:spcBef>
              <a:defRPr sz="2064"/>
            </a:pPr>
            <a:r>
              <a:t>December 17, 2018 - 3rd International Conference for Carceral Geography - University of Liverpool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/>
            <a:r>
              <a:t>prison and legitimacy</a:t>
            </a:r>
          </a:p>
        </p:txBody>
      </p:sp>
      <p:sp>
        <p:nvSpPr>
          <p:cNvPr id="92" name="Shape 92"/>
          <p:cNvSpPr>
            <a:spLocks noGrp="1"/>
          </p:cNvSpPr>
          <p:nvPr>
            <p:ph type="sldNum" sz="quarter" idx="2"/>
          </p:nvPr>
        </p:nvSpPr>
        <p:spPr>
          <a:xfrm>
            <a:off x="12108822" y="9130186"/>
            <a:ext cx="245738" cy="3392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problematic justification of prison</a:t>
            </a:r>
          </a:p>
          <a:p>
            <a:r>
              <a:t>the counterintuitive justification of prison</a:t>
            </a:r>
          </a:p>
          <a:p>
            <a:pPr marL="982435" lvl="1" indent="-620485">
              <a:buChar char="▪"/>
            </a:pPr>
            <a:r>
              <a:t>rehabilitation in a disturbing place</a:t>
            </a:r>
          </a:p>
          <a:p>
            <a:pPr marL="982435" lvl="1" indent="-620485">
              <a:buChar char="▪"/>
            </a:pPr>
            <a:r>
              <a:t>reinsertion through isolation</a:t>
            </a:r>
          </a:p>
          <a:p>
            <a:r>
              <a:t>A labour of Sisyphus to legitimate prison</a:t>
            </a:r>
          </a:p>
          <a:p>
            <a:r>
              <a:t>Belgian penitentiary law, a perspective on a new and legitimate prison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legitimation of immobilisation</a:t>
            </a:r>
          </a:p>
        </p:txBody>
      </p:sp>
      <p:sp>
        <p:nvSpPr>
          <p:cNvPr id="101" name="Shape 101"/>
          <p:cNvSpPr>
            <a:spLocks noGrp="1"/>
          </p:cNvSpPr>
          <p:nvPr>
            <p:ph type="sldNum" sz="quarter" idx="2"/>
          </p:nvPr>
        </p:nvSpPr>
        <p:spPr>
          <a:xfrm>
            <a:off x="12108822" y="9130186"/>
            <a:ext cx="245738" cy="3392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95666" indent="-595666" defTabSz="1248460">
              <a:defRPr sz="3648"/>
            </a:pPr>
            <a:r>
              <a:t>depriving of physical mobility…</a:t>
            </a:r>
          </a:p>
          <a:p>
            <a:pPr marL="595666" indent="-595666" defTabSz="1248460">
              <a:defRPr sz="3648"/>
            </a:pPr>
            <a:r>
              <a:t>behind a wall…</a:t>
            </a:r>
          </a:p>
          <a:p>
            <a:pPr marL="595666" indent="-595666" defTabSz="1248460">
              <a:defRPr sz="3648"/>
            </a:pPr>
            <a:r>
              <a:t>and in a cell</a:t>
            </a:r>
          </a:p>
          <a:p>
            <a:pPr marL="595666" indent="-595666" defTabSz="1248460">
              <a:defRPr sz="3648"/>
            </a:pPr>
            <a:r>
              <a:t>time lost: the punishment doesn’t require any process to come about</a:t>
            </a:r>
          </a:p>
          <a:p>
            <a:pPr marL="595666" indent="-595666" defTabSz="1248460">
              <a:defRPr sz="3648"/>
            </a:pPr>
            <a:r>
              <a:t>painful immobilisation in a total institution, abolishing autonomy…</a:t>
            </a:r>
          </a:p>
          <a:p>
            <a:pPr marL="595666" indent="-595666" defTabSz="1248460">
              <a:defRPr sz="3648"/>
            </a:pPr>
            <a:r>
              <a:t>can be legitimate in society that praises anchorage and discipline…</a:t>
            </a:r>
          </a:p>
          <a:p>
            <a:pPr marL="595666" indent="-595666" defTabSz="1248460">
              <a:defRPr sz="3648"/>
            </a:pPr>
            <a:r>
              <a:t>and in a ‘mobilitarian’ society?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legitimation of immobilisation</a:t>
            </a:r>
          </a:p>
        </p:txBody>
      </p:sp>
      <p:sp>
        <p:nvSpPr>
          <p:cNvPr id="105" name="Shape 105"/>
          <p:cNvSpPr>
            <a:spLocks noGrp="1"/>
          </p:cNvSpPr>
          <p:nvPr>
            <p:ph type="sldNum" sz="quarter" idx="2"/>
          </p:nvPr>
        </p:nvSpPr>
        <p:spPr>
          <a:xfrm>
            <a:off x="12108822" y="9130186"/>
            <a:ext cx="245738" cy="3392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106" name="Shape 10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95666" indent="-595666" defTabSz="1248460">
              <a:defRPr sz="3648"/>
            </a:pPr>
            <a:r>
              <a:t>depriving of physical mobility…</a:t>
            </a:r>
          </a:p>
          <a:p>
            <a:pPr marL="595666" indent="-595666" defTabSz="1248460">
              <a:defRPr sz="3648"/>
            </a:pPr>
            <a:r>
              <a:t>behind a wall…</a:t>
            </a:r>
          </a:p>
          <a:p>
            <a:pPr marL="595666" indent="-595666" defTabSz="1248460">
              <a:defRPr sz="3648"/>
            </a:pPr>
            <a:r>
              <a:t>and in a cell</a:t>
            </a:r>
          </a:p>
          <a:p>
            <a:pPr marL="595666" indent="-595666" defTabSz="1248460">
              <a:defRPr sz="3648"/>
            </a:pPr>
            <a:r>
              <a:t>time lost: the punishment doesn’t require any process to come about</a:t>
            </a:r>
          </a:p>
          <a:p>
            <a:pPr marL="595666" indent="-595666" defTabSz="1248460">
              <a:defRPr sz="3648"/>
            </a:pPr>
            <a:r>
              <a:t>painful immobilisation in a total institution, abolishing autonomy…</a:t>
            </a:r>
          </a:p>
          <a:p>
            <a:pPr marL="595666" indent="-595666" defTabSz="1248460">
              <a:defRPr sz="3648"/>
            </a:pPr>
            <a:r>
              <a:t>can be legitimate in society that praises anchorage and discipline…</a:t>
            </a:r>
          </a:p>
          <a:p>
            <a:pPr marL="595666" indent="-595666" defTabSz="1248460">
              <a:defRPr sz="3648"/>
            </a:pPr>
            <a:r>
              <a:t>and in a ‘mobilitarian’ society?</a:t>
            </a:r>
          </a:p>
        </p:txBody>
      </p:sp>
      <p:pic>
        <p:nvPicPr>
          <p:cNvPr id="107" name="Image 106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77528">
            <a:off x="2632310" y="2915801"/>
            <a:ext cx="8624859" cy="5782296"/>
          </a:xfrm>
          <a:prstGeom prst="rect">
            <a:avLst/>
          </a:prstGeom>
          <a:effectLst>
            <a:outerShdw blurRad="50800" dist="164601" dir="3121134" rotWithShape="0">
              <a:srgbClr val="000000">
                <a:alpha val="35000"/>
              </a:srgbClr>
            </a:outerShdw>
          </a:effectLst>
        </p:spPr>
      </p:pic>
    </p:spTree>
  </p:cSld>
  <p:clrMapOvr>
    <a:masterClrMapping/>
  </p:clrMapOvr>
  <p:transition spd="slow" advClick="0" advTm="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1" animBg="1" advAuto="0"/>
      <p:bldP spid="107" grpId="2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mobilitarian (ideal)?</a:t>
            </a:r>
          </a:p>
        </p:txBody>
      </p:sp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xfrm>
            <a:off x="12108822" y="9130186"/>
            <a:ext cx="245738" cy="3392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11" name="Shape 1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77051" indent="-577051" defTabSz="1209446">
              <a:spcBef>
                <a:spcPts val="800"/>
              </a:spcBef>
              <a:defRPr sz="3534"/>
            </a:pPr>
            <a:r>
              <a:t>representation of time as a flow and of space as a network…</a:t>
            </a:r>
          </a:p>
          <a:p>
            <a:pPr marL="577051" indent="-577051" defTabSz="1209446">
              <a:spcBef>
                <a:spcPts val="800"/>
              </a:spcBef>
              <a:defRPr sz="3534"/>
            </a:pPr>
            <a:r>
              <a:t>change and movement are seen as irrepressible and…</a:t>
            </a:r>
          </a:p>
          <a:p>
            <a:pPr marL="577051" indent="-577051" defTabSz="1209446">
              <a:spcBef>
                <a:spcPts val="800"/>
              </a:spcBef>
              <a:defRPr sz="3534"/>
            </a:pPr>
            <a:r>
              <a:t>mobility is an obligation…</a:t>
            </a:r>
          </a:p>
          <a:p>
            <a:pPr marL="577051" indent="-577051" defTabSz="1209446">
              <a:spcBef>
                <a:spcPts val="800"/>
              </a:spcBef>
              <a:defRPr sz="3534"/>
            </a:pPr>
            <a:r>
              <a:t>in material and non-material spaces</a:t>
            </a:r>
          </a:p>
          <a:p>
            <a:pPr marL="577051" indent="-577051" defTabSz="1209446">
              <a:spcBef>
                <a:spcPts val="800"/>
              </a:spcBef>
              <a:defRPr sz="3534"/>
            </a:pPr>
            <a:r>
              <a:t>4 imperatives:</a:t>
            </a:r>
          </a:p>
          <a:p>
            <a:pPr marL="913665" lvl="1" indent="-577051" defTabSz="1209446">
              <a:spcBef>
                <a:spcPts val="800"/>
              </a:spcBef>
              <a:buChar char="▪"/>
              <a:defRPr sz="3534"/>
            </a:pPr>
            <a:r>
              <a:t>activity</a:t>
            </a:r>
          </a:p>
          <a:p>
            <a:pPr marL="913665" lvl="1" indent="-577051" defTabSz="1209446">
              <a:spcBef>
                <a:spcPts val="800"/>
              </a:spcBef>
              <a:buChar char="▪"/>
              <a:defRPr sz="3534"/>
            </a:pPr>
            <a:r>
              <a:t>activation</a:t>
            </a:r>
          </a:p>
          <a:p>
            <a:pPr marL="913665" lvl="1" indent="-577051" defTabSz="1209446">
              <a:spcBef>
                <a:spcPts val="800"/>
              </a:spcBef>
              <a:buChar char="▪"/>
              <a:defRPr sz="3534"/>
            </a:pPr>
            <a:r>
              <a:t>participation</a:t>
            </a:r>
          </a:p>
          <a:p>
            <a:pPr marL="913665" lvl="1" indent="-577051" defTabSz="1209446">
              <a:spcBef>
                <a:spcPts val="800"/>
              </a:spcBef>
              <a:buChar char="▪"/>
              <a:defRPr sz="3534"/>
            </a:pPr>
            <a:r>
              <a:t>adaptation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/>
      </p:transition>
    </mc:Choice>
    <mc:Fallback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 legitimate prison (in Belgium)?</a:t>
            </a:r>
          </a:p>
        </p:txBody>
      </p:sp>
      <p:sp>
        <p:nvSpPr>
          <p:cNvPr id="114" name="Shape 114"/>
          <p:cNvSpPr>
            <a:spLocks noGrp="1"/>
          </p:cNvSpPr>
          <p:nvPr>
            <p:ph type="sldNum" sz="quarter" idx="2"/>
          </p:nvPr>
        </p:nvSpPr>
        <p:spPr>
          <a:xfrm>
            <a:off x="12108822" y="9130186"/>
            <a:ext cx="245738" cy="3392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115" name="Shape 11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general principles: </a:t>
            </a:r>
          </a:p>
          <a:p>
            <a:pPr marL="982435" lvl="1" indent="-620485">
              <a:buChar char="▪"/>
            </a:pPr>
            <a:r>
              <a:t>limiting the harm</a:t>
            </a:r>
          </a:p>
          <a:p>
            <a:pPr marL="982435" lvl="1" indent="-620485">
              <a:buChar char="▪"/>
            </a:pPr>
            <a:r>
              <a:t>normalisation</a:t>
            </a:r>
          </a:p>
          <a:p>
            <a:pPr marL="982435" lvl="1" indent="-620485">
              <a:buChar char="▪"/>
            </a:pPr>
            <a:r>
              <a:t>respect and responsibility</a:t>
            </a:r>
          </a:p>
          <a:p>
            <a:pPr marL="982435" lvl="1" indent="-620485">
              <a:buChar char="▪"/>
            </a:pPr>
            <a:r>
              <a:t>participation</a:t>
            </a:r>
          </a:p>
          <a:p>
            <a:r>
              <a:t>what causes harm in a mobilitarian society? what is ‘normal’? what is respect if it is linked to responsability? participation? that’s already a mobilitarian imperative!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general principles: </a:t>
            </a:r>
          </a:p>
          <a:p>
            <a:pPr marL="982435" lvl="1" indent="-620485">
              <a:buChar char="▪"/>
            </a:pPr>
            <a:r>
              <a:t>limiting the harm</a:t>
            </a:r>
          </a:p>
          <a:p>
            <a:pPr marL="982435" lvl="1" indent="-620485">
              <a:buChar char="▪"/>
            </a:pPr>
            <a:r>
              <a:t>normalisation</a:t>
            </a:r>
          </a:p>
          <a:p>
            <a:pPr marL="982435" lvl="1" indent="-620485">
              <a:buChar char="▪"/>
            </a:pPr>
            <a:r>
              <a:t>respect and responsibility</a:t>
            </a:r>
          </a:p>
          <a:p>
            <a:pPr marL="982435" lvl="1" indent="-620485">
              <a:buChar char="▪"/>
            </a:pPr>
            <a:r>
              <a:t>participation</a:t>
            </a:r>
          </a:p>
          <a:p>
            <a:r>
              <a:t>what causes harm in a mobilitarian society? what is ‘normal’? what is respect if it is linked to responsability? participation? that’s already a mobilitarian imperative!</a:t>
            </a:r>
          </a:p>
        </p:txBody>
      </p:sp>
      <p:sp>
        <p:nvSpPr>
          <p:cNvPr id="118" name="Shape 118"/>
          <p:cNvSpPr>
            <a:spLocks noGrp="1"/>
          </p:cNvSpPr>
          <p:nvPr>
            <p:ph type="sldNum" sz="quarter" idx="2"/>
          </p:nvPr>
        </p:nvSpPr>
        <p:spPr>
          <a:xfrm>
            <a:off x="12108822" y="9130186"/>
            <a:ext cx="245738" cy="3392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119" name="Image 118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331721">
            <a:off x="2646796" y="2914413"/>
            <a:ext cx="7500264" cy="5283325"/>
          </a:xfrm>
          <a:prstGeom prst="rect">
            <a:avLst/>
          </a:prstGeom>
          <a:effectLst>
            <a:outerShdw blurRad="50800" dist="164601" dir="3121134" rotWithShape="0">
              <a:srgbClr val="000000">
                <a:alpha val="35000"/>
              </a:srgbClr>
            </a:outerShdw>
          </a:effectLst>
        </p:spPr>
      </p:pic>
      <p:sp>
        <p:nvSpPr>
          <p:cNvPr id="120" name="Shape 1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 legitimate prison (in Belgium)?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1" animBg="1" advAuto="0"/>
      <p:bldP spid="119" grpId="2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general principles: </a:t>
            </a:r>
          </a:p>
          <a:p>
            <a:pPr marL="982435" lvl="1" indent="-620485">
              <a:buChar char="▪"/>
            </a:pPr>
            <a:r>
              <a:t>limiting the harm</a:t>
            </a:r>
          </a:p>
          <a:p>
            <a:pPr marL="982435" lvl="1" indent="-620485">
              <a:buChar char="▪"/>
            </a:pPr>
            <a:r>
              <a:t>normalisation</a:t>
            </a:r>
          </a:p>
          <a:p>
            <a:pPr marL="982435" lvl="1" indent="-620485">
              <a:buChar char="▪"/>
            </a:pPr>
            <a:r>
              <a:t>respect and responsibility</a:t>
            </a:r>
          </a:p>
          <a:p>
            <a:pPr marL="982435" lvl="1" indent="-620485">
              <a:buChar char="▪"/>
            </a:pPr>
            <a:r>
              <a:t>participation</a:t>
            </a:r>
          </a:p>
          <a:p>
            <a:r>
              <a:t>what causes harm in a mobilitarian society? what is ‘normal’? what is respect if it is linked to responsability? participation? that’s already a mobilitarian imperative!</a:t>
            </a:r>
          </a:p>
        </p:txBody>
      </p:sp>
      <p:sp>
        <p:nvSpPr>
          <p:cNvPr id="123" name="Shape 123"/>
          <p:cNvSpPr>
            <a:spLocks noGrp="1"/>
          </p:cNvSpPr>
          <p:nvPr>
            <p:ph type="sldNum" sz="quarter" idx="2"/>
          </p:nvPr>
        </p:nvSpPr>
        <p:spPr>
          <a:xfrm>
            <a:off x="12108822" y="9130186"/>
            <a:ext cx="245738" cy="3392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pic>
        <p:nvPicPr>
          <p:cNvPr id="124" name="Image 123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309709">
            <a:off x="2659052" y="2915881"/>
            <a:ext cx="7500265" cy="4489357"/>
          </a:xfrm>
          <a:prstGeom prst="rect">
            <a:avLst/>
          </a:prstGeom>
          <a:effectLst>
            <a:outerShdw blurRad="50800" dist="164601" dir="3121134" rotWithShape="0">
              <a:srgbClr val="000000">
                <a:alpha val="35000"/>
              </a:srgbClr>
            </a:outerShdw>
          </a:effectLst>
        </p:spPr>
      </p:pic>
      <p:sp>
        <p:nvSpPr>
          <p:cNvPr id="125" name="Shape 12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 legitimate prison (in Belgium)?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1" animBg="1" advAuto="0"/>
      <p:bldP spid="124" grpId="2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general principles: </a:t>
            </a:r>
          </a:p>
          <a:p>
            <a:pPr marL="982435" lvl="1" indent="-620485">
              <a:buChar char="▪"/>
            </a:pPr>
            <a:r>
              <a:t>limiting the harm</a:t>
            </a:r>
          </a:p>
          <a:p>
            <a:pPr marL="982435" lvl="1" indent="-620485">
              <a:buChar char="▪"/>
            </a:pPr>
            <a:r>
              <a:t>normalisation</a:t>
            </a:r>
          </a:p>
          <a:p>
            <a:pPr marL="982435" lvl="1" indent="-620485">
              <a:buChar char="▪"/>
            </a:pPr>
            <a:r>
              <a:t>respect and responsibility</a:t>
            </a:r>
          </a:p>
          <a:p>
            <a:pPr marL="982435" lvl="1" indent="-620485">
              <a:buChar char="▪"/>
            </a:pPr>
            <a:r>
              <a:t>participation</a:t>
            </a:r>
          </a:p>
          <a:p>
            <a:r>
              <a:t>what causes harm in a mobilitarian society? what is ‘normal’? what is respect if it is linked to responsability? participation? that’s already a mobilitarian imperative!</a:t>
            </a:r>
          </a:p>
        </p:txBody>
      </p:sp>
      <p:sp>
        <p:nvSpPr>
          <p:cNvPr id="128" name="Shape 128"/>
          <p:cNvSpPr>
            <a:spLocks noGrp="1"/>
          </p:cNvSpPr>
          <p:nvPr>
            <p:ph type="sldNum" sz="quarter" idx="2"/>
          </p:nvPr>
        </p:nvSpPr>
        <p:spPr>
          <a:xfrm>
            <a:off x="12108822" y="9130186"/>
            <a:ext cx="245738" cy="3392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pic>
        <p:nvPicPr>
          <p:cNvPr id="129" name="Image 128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548780">
            <a:off x="2736222" y="2294101"/>
            <a:ext cx="8839105" cy="5222084"/>
          </a:xfrm>
          <a:prstGeom prst="rect">
            <a:avLst/>
          </a:prstGeom>
          <a:effectLst>
            <a:outerShdw blurRad="50800" dist="164601" dir="3121134" rotWithShape="0">
              <a:srgbClr val="000000">
                <a:alpha val="35000"/>
              </a:srgbClr>
            </a:outerShdw>
          </a:effectLst>
        </p:spPr>
      </p:pic>
      <p:sp>
        <p:nvSpPr>
          <p:cNvPr id="130" name="Shape 13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 legitimate prison (in Belgium)?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1" animBg="1" advAuto="0"/>
      <p:bldP spid="129" grpId="2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general principles: </a:t>
            </a:r>
          </a:p>
          <a:p>
            <a:pPr marL="982435" lvl="1" indent="-620485">
              <a:buChar char="▪"/>
            </a:pPr>
            <a:r>
              <a:t>limiting the harm</a:t>
            </a:r>
          </a:p>
          <a:p>
            <a:pPr marL="982435" lvl="1" indent="-620485">
              <a:buChar char="▪"/>
            </a:pPr>
            <a:r>
              <a:t>normalisation</a:t>
            </a:r>
          </a:p>
          <a:p>
            <a:pPr marL="982435" lvl="1" indent="-620485">
              <a:buChar char="▪"/>
            </a:pPr>
            <a:r>
              <a:t>respect and responsibility</a:t>
            </a:r>
          </a:p>
          <a:p>
            <a:pPr marL="982435" lvl="1" indent="-620485">
              <a:buChar char="▪"/>
            </a:pPr>
            <a:r>
              <a:t>participation</a:t>
            </a:r>
          </a:p>
          <a:p>
            <a:r>
              <a:t>what causes harm in a mobilitarian society? what is ‘normal’? what is respect if it is linked to responsability? participation? that’s already a mobilitarian imperative!</a:t>
            </a:r>
          </a:p>
        </p:txBody>
      </p:sp>
      <p:sp>
        <p:nvSpPr>
          <p:cNvPr id="133" name="Shape 1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134" name="Image 133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22002">
            <a:off x="3020256" y="3014800"/>
            <a:ext cx="8301935" cy="4835534"/>
          </a:xfrm>
          <a:prstGeom prst="rect">
            <a:avLst/>
          </a:prstGeom>
          <a:effectLst>
            <a:outerShdw blurRad="50800" dist="164601" dir="3121134" rotWithShape="0">
              <a:srgbClr val="000000">
                <a:alpha val="35000"/>
              </a:srgbClr>
            </a:outerShdw>
          </a:effectLst>
        </p:spPr>
      </p:pic>
      <p:sp>
        <p:nvSpPr>
          <p:cNvPr id="135" name="Shape 13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 legitimate prison (in Belgium)?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1" animBg="1" advAuto="0"/>
      <p:bldP spid="134" grpId="2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from detention to transition</a:t>
            </a:r>
          </a:p>
        </p:txBody>
      </p:sp>
      <p:sp>
        <p:nvSpPr>
          <p:cNvPr id="138" name="Shape 13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39" name="Shape 13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reducing the immobilisation of inmates</a:t>
            </a:r>
          </a:p>
          <a:p>
            <a:pPr marL="982435" lvl="1" indent="-620485">
              <a:buChar char="▪"/>
            </a:pPr>
            <a:r>
              <a:t>limiting imprisonment to a mere deprivation of physical mobility</a:t>
            </a:r>
          </a:p>
          <a:p>
            <a:pPr marL="982435" lvl="1" indent="-620485">
              <a:buChar char="▪"/>
            </a:pPr>
            <a:r>
              <a:t>compensating for physical immobility through an increased access to goods and services</a:t>
            </a:r>
          </a:p>
          <a:p>
            <a:pPr marL="982435" lvl="1" indent="-620485">
              <a:buChar char="▪"/>
            </a:pPr>
            <a:r>
              <a:t>opening of the prison</a:t>
            </a:r>
          </a:p>
          <a:p>
            <a:r>
              <a:t>presentation of the prison as the crossroad of trajectories, thus, as a transition in a mobility process</a:t>
            </a:r>
          </a:p>
          <a:p>
            <a:r>
              <a:t>is that a real immobilisation?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from detention to transition</a:t>
            </a:r>
          </a:p>
        </p:txBody>
      </p:sp>
      <p:sp>
        <p:nvSpPr>
          <p:cNvPr id="142" name="Shape 14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143" name="Shape 14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reducing the immobilisation of inmates</a:t>
            </a:r>
          </a:p>
          <a:p>
            <a:pPr marL="982435" lvl="1" indent="-620485">
              <a:buChar char="▪"/>
            </a:pPr>
            <a:r>
              <a:t>limiting imprisonment to a mere deprivation of physical mobility</a:t>
            </a:r>
          </a:p>
          <a:p>
            <a:pPr marL="982435" lvl="1" indent="-620485">
              <a:buChar char="▪"/>
            </a:pPr>
            <a:r>
              <a:t>compensating for physical immobility through an increased access to goods and services</a:t>
            </a:r>
          </a:p>
          <a:p>
            <a:pPr marL="982435" lvl="1" indent="-620485">
              <a:buChar char="▪"/>
            </a:pPr>
            <a:r>
              <a:t>opening of the prison</a:t>
            </a:r>
          </a:p>
          <a:p>
            <a:r>
              <a:t>presentation of the prison as the crossroad of trajectories, thus, as a transition in a mobility process</a:t>
            </a:r>
          </a:p>
          <a:p>
            <a:r>
              <a:t>is that a real immobilisation?</a:t>
            </a:r>
          </a:p>
        </p:txBody>
      </p:sp>
      <p:pic>
        <p:nvPicPr>
          <p:cNvPr id="144" name="Image 143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2864">
            <a:off x="3049180" y="3471853"/>
            <a:ext cx="8301936" cy="4850243"/>
          </a:xfrm>
          <a:prstGeom prst="rect">
            <a:avLst/>
          </a:prstGeom>
          <a:effectLst>
            <a:outerShdw blurRad="50800" dist="164601" dir="3121134" rotWithShape="0">
              <a:srgbClr val="000000">
                <a:alpha val="35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1" animBg="1" advAuto="0"/>
      <p:bldP spid="144" grpId="2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from detention to transition</a:t>
            </a:r>
          </a:p>
        </p:txBody>
      </p:sp>
      <p:sp>
        <p:nvSpPr>
          <p:cNvPr id="147" name="Shape 14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148" name="Shape 14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reducing the immobilisation of inmates</a:t>
            </a:r>
          </a:p>
          <a:p>
            <a:pPr marL="982435" lvl="1" indent="-620485">
              <a:buChar char="▪"/>
            </a:pPr>
            <a:r>
              <a:t>limiting imprisonment to a mere deprivation of physical mobility</a:t>
            </a:r>
          </a:p>
          <a:p>
            <a:pPr marL="982435" lvl="1" indent="-620485">
              <a:buChar char="▪"/>
            </a:pPr>
            <a:r>
              <a:t>compensating for physical immobility through an increased access to goods and services</a:t>
            </a:r>
          </a:p>
          <a:p>
            <a:pPr marL="982435" lvl="1" indent="-620485">
              <a:buChar char="▪"/>
            </a:pPr>
            <a:r>
              <a:t>opening of the prison</a:t>
            </a:r>
          </a:p>
          <a:p>
            <a:r>
              <a:t>presentation of the prison as the crossroad of trajectories, thus, as a transition in a mobility process</a:t>
            </a:r>
          </a:p>
          <a:p>
            <a:r>
              <a:t>is that a real immobilisation?</a:t>
            </a:r>
          </a:p>
        </p:txBody>
      </p:sp>
      <p:pic>
        <p:nvPicPr>
          <p:cNvPr id="149" name="Image 148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515768">
            <a:off x="3005307" y="4313173"/>
            <a:ext cx="8301935" cy="3396576"/>
          </a:xfrm>
          <a:prstGeom prst="rect">
            <a:avLst/>
          </a:prstGeom>
          <a:effectLst>
            <a:outerShdw blurRad="50800" dist="164601" dir="3121134" rotWithShape="0">
              <a:srgbClr val="000000">
                <a:alpha val="35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1" animBg="1" advAuto="0"/>
      <p:bldP spid="149" grpId="2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from detention to transition</a:t>
            </a:r>
          </a:p>
        </p:txBody>
      </p:sp>
      <p:sp>
        <p:nvSpPr>
          <p:cNvPr id="152" name="Shape 15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153" name="Shape 15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reducing the immobilisation of inmates</a:t>
            </a:r>
          </a:p>
          <a:p>
            <a:pPr marL="982435" lvl="1" indent="-620485">
              <a:buChar char="▪"/>
            </a:pPr>
            <a:r>
              <a:t>limiting imprisonment to a mere deprivation of physical mobility</a:t>
            </a:r>
          </a:p>
          <a:p>
            <a:pPr marL="982435" lvl="1" indent="-620485">
              <a:buChar char="▪"/>
            </a:pPr>
            <a:r>
              <a:t>compensating for physical immobility through an increased access to goods and services</a:t>
            </a:r>
          </a:p>
          <a:p>
            <a:pPr marL="982435" lvl="1" indent="-620485">
              <a:buChar char="▪"/>
            </a:pPr>
            <a:r>
              <a:t>opening of the prison</a:t>
            </a:r>
          </a:p>
          <a:p>
            <a:r>
              <a:t>presentation of the prison as the crossroad of trajectories, thus, as a transition in a mobility process</a:t>
            </a:r>
          </a:p>
          <a:p>
            <a:r>
              <a:t>is that a real immobilisation?</a:t>
            </a:r>
          </a:p>
        </p:txBody>
      </p:sp>
      <p:pic>
        <p:nvPicPr>
          <p:cNvPr id="154" name="Image 153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113685">
            <a:off x="2296690" y="2457194"/>
            <a:ext cx="8584957" cy="4864670"/>
          </a:xfrm>
          <a:prstGeom prst="rect">
            <a:avLst/>
          </a:prstGeom>
          <a:effectLst>
            <a:outerShdw blurRad="50800" dist="164601" dir="3121134" rotWithShape="0">
              <a:srgbClr val="000000">
                <a:alpha val="35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1" animBg="1" advAuto="0"/>
      <p:bldP spid="154" grpId="2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from detention to transition</a:t>
            </a:r>
          </a:p>
        </p:txBody>
      </p:sp>
      <p:sp>
        <p:nvSpPr>
          <p:cNvPr id="157" name="Shape 15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158" name="Shape 1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reducing the immobilisation of inmates</a:t>
            </a:r>
          </a:p>
          <a:p>
            <a:pPr marL="982435" lvl="1" indent="-620485">
              <a:buChar char="▪"/>
            </a:pPr>
            <a:r>
              <a:t>limiting imprisonment to a mere deprivation of physical mobility</a:t>
            </a:r>
          </a:p>
          <a:p>
            <a:pPr marL="982435" lvl="1" indent="-620485">
              <a:buChar char="▪"/>
            </a:pPr>
            <a:r>
              <a:t>compensating for physical immobility through an increased access to goods and services</a:t>
            </a:r>
          </a:p>
          <a:p>
            <a:pPr marL="982435" lvl="1" indent="-620485">
              <a:buChar char="▪"/>
            </a:pPr>
            <a:r>
              <a:t>opening of the prison</a:t>
            </a:r>
          </a:p>
          <a:p>
            <a:r>
              <a:t>presentation of the prison as the crossroad of trajectories, thus, as a transition in a mobility process</a:t>
            </a:r>
          </a:p>
          <a:p>
            <a:r>
              <a:t>is that a real immobilisation?</a:t>
            </a:r>
          </a:p>
        </p:txBody>
      </p:sp>
      <p:pic>
        <p:nvPicPr>
          <p:cNvPr id="159" name="Image 158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98887">
            <a:off x="2332150" y="2683560"/>
            <a:ext cx="7781673" cy="5254314"/>
          </a:xfrm>
          <a:prstGeom prst="rect">
            <a:avLst/>
          </a:prstGeom>
          <a:effectLst>
            <a:outerShdw blurRad="50800" dist="164601" dir="3121134" rotWithShape="0">
              <a:srgbClr val="000000">
                <a:alpha val="35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1" animBg="1" advAuto="0"/>
      <p:bldP spid="159" grpId="2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mobilising the inmates</a:t>
            </a:r>
          </a:p>
        </p:txBody>
      </p:sp>
      <p:sp>
        <p:nvSpPr>
          <p:cNvPr id="162" name="Shape 16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163" name="Shape 16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</a:pPr>
            <a:r>
              <a:t>the prison can no longer be a total institution</a:t>
            </a:r>
          </a:p>
          <a:p>
            <a:r>
              <a:t>activity: prison time cannot be wasted</a:t>
            </a:r>
          </a:p>
          <a:p>
            <a:r>
              <a:t>activation: offers are made, the inmate takes initiatives</a:t>
            </a:r>
          </a:p>
          <a:p>
            <a:r>
              <a:t>participation: the prison (penalty) is a participatory project</a:t>
            </a:r>
          </a:p>
          <a:p>
            <a:r>
              <a:t>adaptation: tailor-made and flexible penalties</a:t>
            </a:r>
          </a:p>
          <a:p>
            <a:pPr marL="0" indent="0">
              <a:buSzTx/>
              <a:buFontTx/>
              <a:buNone/>
            </a:pPr>
            <a:r>
              <a:t>the prisoner is no longer passive, waiting for the end of his time, he is a mobile individual… isn’t he free?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mobilising the inmates</a:t>
            </a:r>
          </a:p>
        </p:txBody>
      </p:sp>
      <p:sp>
        <p:nvSpPr>
          <p:cNvPr id="166" name="Shape 16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167" name="Shape 16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</a:pPr>
            <a:r>
              <a:t>the prison can no longer be a total institution</a:t>
            </a:r>
          </a:p>
          <a:p>
            <a:r>
              <a:t>activity: prison time cannot be wasted</a:t>
            </a:r>
          </a:p>
          <a:p>
            <a:r>
              <a:t>activation: offers are made, the inmate takes initiatives</a:t>
            </a:r>
          </a:p>
          <a:p>
            <a:r>
              <a:t>participation: the prison (penalty) is a participatory project</a:t>
            </a:r>
          </a:p>
          <a:p>
            <a:r>
              <a:t>adaptation: tailor-made and flexible penalties</a:t>
            </a:r>
          </a:p>
          <a:p>
            <a:pPr marL="0" indent="0">
              <a:buSzTx/>
              <a:buFontTx/>
              <a:buNone/>
            </a:pPr>
            <a:r>
              <a:t>the prisoner is no longer passive, waiting for the end of his time, he is a mobile individual… isn’t he free?</a:t>
            </a:r>
          </a:p>
        </p:txBody>
      </p:sp>
      <p:pic>
        <p:nvPicPr>
          <p:cNvPr id="168" name="Image 167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46336">
            <a:off x="2881295" y="3685153"/>
            <a:ext cx="7781673" cy="4465955"/>
          </a:xfrm>
          <a:prstGeom prst="rect">
            <a:avLst/>
          </a:prstGeom>
          <a:effectLst>
            <a:outerShdw blurRad="50800" dist="164601" dir="3121134" rotWithShape="0">
              <a:srgbClr val="000000">
                <a:alpha val="35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1" animBg="1" advAuto="0"/>
      <p:bldP spid="168" grpId="2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mobilising the inmates</a:t>
            </a:r>
          </a:p>
        </p:txBody>
      </p:sp>
      <p:sp>
        <p:nvSpPr>
          <p:cNvPr id="171" name="Shape 17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172" name="Shape 17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</a:pPr>
            <a:r>
              <a:t>the prison can no longer be a total institution</a:t>
            </a:r>
          </a:p>
          <a:p>
            <a:r>
              <a:t>activity: prison time cannot be wasted</a:t>
            </a:r>
          </a:p>
          <a:p>
            <a:r>
              <a:t>activation: offers are made, the inmate takes initiatives</a:t>
            </a:r>
          </a:p>
          <a:p>
            <a:r>
              <a:t>participation: the prison (penalty) is a participatory project</a:t>
            </a:r>
          </a:p>
          <a:p>
            <a:r>
              <a:t>adaptation: tailor-made and flexible penalties</a:t>
            </a:r>
          </a:p>
          <a:p>
            <a:pPr marL="0" indent="0">
              <a:buSzTx/>
              <a:buFontTx/>
              <a:buNone/>
            </a:pPr>
            <a:r>
              <a:t>the prisoner is no longer passive, waiting for the end of his time, he is a mobile individual… isn’t he free?</a:t>
            </a:r>
          </a:p>
        </p:txBody>
      </p:sp>
      <p:pic>
        <p:nvPicPr>
          <p:cNvPr id="173" name="Image 172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271945">
            <a:off x="2580499" y="3506383"/>
            <a:ext cx="8119300" cy="3851121"/>
          </a:xfrm>
          <a:prstGeom prst="rect">
            <a:avLst/>
          </a:prstGeom>
          <a:effectLst>
            <a:outerShdw blurRad="50800" dist="164601" dir="3121134" rotWithShape="0">
              <a:srgbClr val="000000">
                <a:alpha val="35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1" animBg="1" advAuto="0"/>
      <p:bldP spid="173" grpId="2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mobilising the inmates</a:t>
            </a:r>
          </a:p>
        </p:txBody>
      </p:sp>
      <p:sp>
        <p:nvSpPr>
          <p:cNvPr id="176" name="Shape 1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177" name="Shape 17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</a:pPr>
            <a:r>
              <a:t>the prison can no longer be a total institution</a:t>
            </a:r>
          </a:p>
          <a:p>
            <a:r>
              <a:t>activity: prison time cannot be wasted</a:t>
            </a:r>
          </a:p>
          <a:p>
            <a:r>
              <a:t>activation: offers are made, the inmate takes initiatives</a:t>
            </a:r>
          </a:p>
          <a:p>
            <a:r>
              <a:t>participation: the prison (penalty) is a participatory project</a:t>
            </a:r>
          </a:p>
          <a:p>
            <a:r>
              <a:t>adaptation: tailor-made and flexible penalties</a:t>
            </a:r>
          </a:p>
          <a:p>
            <a:pPr marL="0" indent="0">
              <a:buSzTx/>
              <a:buFontTx/>
              <a:buNone/>
            </a:pPr>
            <a:r>
              <a:t>the prisoner is no longer passive, waiting for the end of his time, he is a mobile individual… isn’t he free?</a:t>
            </a:r>
          </a:p>
        </p:txBody>
      </p:sp>
      <p:pic>
        <p:nvPicPr>
          <p:cNvPr id="178" name="Image 177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339743">
            <a:off x="1981462" y="3280972"/>
            <a:ext cx="9071299" cy="4303190"/>
          </a:xfrm>
          <a:prstGeom prst="rect">
            <a:avLst/>
          </a:prstGeom>
          <a:effectLst>
            <a:outerShdw blurRad="50800" dist="164601" dir="3121134" rotWithShape="0">
              <a:srgbClr val="000000">
                <a:alpha val="35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1" animBg="1" advAuto="0"/>
      <p:bldP spid="178" grpId="2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mobilising the inmates</a:t>
            </a:r>
          </a:p>
        </p:txBody>
      </p:sp>
      <p:sp>
        <p:nvSpPr>
          <p:cNvPr id="181" name="Shape 18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182" name="Shape 18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</a:pPr>
            <a:r>
              <a:t>the prison can no longer be a total institution</a:t>
            </a:r>
          </a:p>
          <a:p>
            <a:r>
              <a:t>activity: prison time cannot be wasted</a:t>
            </a:r>
          </a:p>
          <a:p>
            <a:r>
              <a:t>activation: offers are made, the inmate takes initiatives</a:t>
            </a:r>
          </a:p>
          <a:p>
            <a:r>
              <a:t>participation: the prison (penalty) is a participatory project</a:t>
            </a:r>
          </a:p>
          <a:p>
            <a:r>
              <a:t>adaptation: tailor-made and flexible penalties</a:t>
            </a:r>
          </a:p>
          <a:p>
            <a:pPr marL="0" indent="0">
              <a:buSzTx/>
              <a:buFontTx/>
              <a:buNone/>
            </a:pPr>
            <a:r>
              <a:t>the prisoner is no longer passive, waiting for the end of his time, he is a mobile individual… isn’t he free?</a:t>
            </a:r>
          </a:p>
        </p:txBody>
      </p:sp>
      <p:pic>
        <p:nvPicPr>
          <p:cNvPr id="183" name="Image 182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450970">
            <a:off x="1991399" y="3280694"/>
            <a:ext cx="9071299" cy="4685260"/>
          </a:xfrm>
          <a:prstGeom prst="rect">
            <a:avLst/>
          </a:prstGeom>
          <a:effectLst>
            <a:outerShdw blurRad="50800" dist="164601" dir="3121134" rotWithShape="0">
              <a:srgbClr val="000000">
                <a:alpha val="35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1" animBg="1" advAuto="0"/>
      <p:bldP spid="183" grpId="2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symbolic abolition of prison</a:t>
            </a:r>
          </a:p>
        </p:txBody>
      </p:sp>
      <p:sp>
        <p:nvSpPr>
          <p:cNvPr id="186" name="Shape 1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187" name="Shape 18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 a society praising mobility…</a:t>
            </a:r>
          </a:p>
          <a:p>
            <a:r>
              <a:t>but without any intention to abolish prison…</a:t>
            </a:r>
          </a:p>
          <a:p>
            <a:r>
              <a:t>one solution can be a symbolic abolition</a:t>
            </a:r>
          </a:p>
          <a:p>
            <a:r>
              <a:t>proclaiming the restriction to physical immobility</a:t>
            </a:r>
          </a:p>
          <a:p>
            <a:r>
              <a:t>considering prison as a crossroad and…</a:t>
            </a:r>
          </a:p>
          <a:p>
            <a:r>
              <a:t>urging the detainees to conform to a mobilitarian ideal</a:t>
            </a:r>
          </a:p>
          <a:p>
            <a:r>
              <a:t>prison is no longer a scandal if it become a mobility-promotor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/>
      </p:transition>
    </mc:Choice>
    <mc:Fallback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roup 191"/>
          <p:cNvGrpSpPr/>
          <p:nvPr/>
        </p:nvGrpSpPr>
        <p:grpSpPr>
          <a:xfrm rot="217344">
            <a:off x="5949203" y="4688112"/>
            <a:ext cx="5178052" cy="3053988"/>
            <a:chOff x="0" y="0"/>
            <a:chExt cx="5178051" cy="3053987"/>
          </a:xfrm>
        </p:grpSpPr>
        <p:sp>
          <p:nvSpPr>
            <p:cNvPr id="190" name="Shape 190"/>
            <p:cNvSpPr/>
            <p:nvPr/>
          </p:nvSpPr>
          <p:spPr>
            <a:xfrm>
              <a:off x="152400" y="88899"/>
              <a:ext cx="4873252" cy="26729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defRPr>
                  <a:uFill>
                    <a:solidFill>
                      <a:srgbClr val="000000"/>
                    </a:solidFill>
                  </a:uFill>
                </a:defRPr>
              </a:pPr>
              <a:r>
                <a:t>Recording of the presentation on</a:t>
              </a:r>
              <a:br/>
              <a:r>
                <a:rPr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hlinkClick r:id="rId2"/>
                </a:rPr>
                <a:t>www.mincke.be</a:t>
              </a:r>
            </a:p>
          </p:txBody>
        </p:sp>
        <p:pic>
          <p:nvPicPr>
            <p:cNvPr id="189" name="Image 188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178052" cy="3053988"/>
            </a:xfrm>
            <a:prstGeom prst="rect">
              <a:avLst/>
            </a:prstGeom>
            <a:effectLst/>
          </p:spPr>
        </p:pic>
      </p:grpSp>
      <p:grpSp>
        <p:nvGrpSpPr>
          <p:cNvPr id="194" name="Group 194"/>
          <p:cNvGrpSpPr/>
          <p:nvPr/>
        </p:nvGrpSpPr>
        <p:grpSpPr>
          <a:xfrm rot="21088370">
            <a:off x="1974429" y="2230373"/>
            <a:ext cx="5336294" cy="2936151"/>
            <a:chOff x="0" y="0"/>
            <a:chExt cx="5336292" cy="2936149"/>
          </a:xfrm>
        </p:grpSpPr>
        <p:sp>
          <p:nvSpPr>
            <p:cNvPr id="193" name="Shape 193"/>
            <p:cNvSpPr/>
            <p:nvPr/>
          </p:nvSpPr>
          <p:spPr>
            <a:xfrm>
              <a:off x="152400" y="88899"/>
              <a:ext cx="5031493" cy="25551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defRPr>
                  <a:uFill>
                    <a:solidFill>
                      <a:srgbClr val="000000"/>
                    </a:solidFill>
                  </a:uFill>
                </a:defRPr>
              </a:pPr>
              <a:r>
                <a:t>Christophe Mincke</a:t>
              </a:r>
            </a:p>
            <a:p>
              <a:pPr algn="ctr" defTabSz="914400">
                <a:defRPr>
                  <a:uFill>
                    <a:solidFill>
                      <a:srgbClr val="000000"/>
                    </a:solidFill>
                  </a:uFill>
                </a:defRPr>
              </a:pPr>
              <a:r>
                <a:rPr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hlinkClick r:id="rId4"/>
                </a:rPr>
                <a:t>christophe@mincke.be</a:t>
              </a:r>
            </a:p>
          </p:txBody>
        </p:sp>
        <p:pic>
          <p:nvPicPr>
            <p:cNvPr id="192" name="Image 191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5336293" cy="293615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/>
      </p:transition>
    </mc:Choice>
    <mc:Fallback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pt NICC">
  <a:themeElements>
    <a:clrScheme name="Template ppt NICC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plate ppt NICC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plate ppt NICC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65023" tIns="65023" rIns="65023" bIns="65023" numCol="1" spcCol="38100" rtlCol="0" anchor="ctr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5023" tIns="65023" rIns="65023" bIns="65023" numCol="1" spcCol="38100" rtlCol="0" anchor="t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plate ppt NICC">
  <a:themeElements>
    <a:clrScheme name="Template ppt NICC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plate ppt NICC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plate ppt NICC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65023" tIns="65023" rIns="65023" bIns="65023" numCol="1" spcCol="38100" rtlCol="0" anchor="ctr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5023" tIns="65023" rIns="65023" bIns="65023" numCol="1" spcCol="38100" rtlCol="0" anchor="t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1211</Words>
  <Application>Microsoft Office PowerPoint</Application>
  <PresentationFormat>Custom</PresentationFormat>
  <Paragraphs>174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Template ppt NICC</vt:lpstr>
      <vt:lpstr>Unexpected expectations Prison as a way to promote mobility</vt:lpstr>
      <vt:lpstr>prison and legitimacy</vt:lpstr>
      <vt:lpstr>legitimation of immobilisation</vt:lpstr>
      <vt:lpstr>legitimation of immobilisation</vt:lpstr>
      <vt:lpstr>mobilitarian (ideal)?</vt:lpstr>
      <vt:lpstr>a legitimate prison (in Belgium)?</vt:lpstr>
      <vt:lpstr>a legitimate prison (in Belgium)?</vt:lpstr>
      <vt:lpstr>a legitimate prison (in Belgium)?</vt:lpstr>
      <vt:lpstr>a legitimate prison (in Belgium)?</vt:lpstr>
      <vt:lpstr>a legitimate prison (in Belgium)?</vt:lpstr>
      <vt:lpstr>from detention to transition</vt:lpstr>
      <vt:lpstr>from detention to transition</vt:lpstr>
      <vt:lpstr>from detention to transition</vt:lpstr>
      <vt:lpstr>from detention to transition</vt:lpstr>
      <vt:lpstr>from detention to transition</vt:lpstr>
      <vt:lpstr>mobilising the inmates</vt:lpstr>
      <vt:lpstr>mobilising the inmates</vt:lpstr>
      <vt:lpstr>mobilising the inmates</vt:lpstr>
      <vt:lpstr>mobilising the inmates</vt:lpstr>
      <vt:lpstr>mobilising the inmates</vt:lpstr>
      <vt:lpstr>the symbolic abolition of prison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Unexpected expectations Prison as a way to promote mobility</dc:title>
  <dc:creator>Turner, Jennifer [jet30]</dc:creator>
  <cp:lastModifiedBy>Turner, Jennifer [jet30]</cp:lastModifiedBy>
  <cp:revision>1</cp:revision>
  <dcterms:modified xsi:type="dcterms:W3CDTF">2019-01-28T16:38:47Z</dcterms:modified>
</cp:coreProperties>
</file>