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7" r:id="rId2"/>
    <p:sldId id="350" r:id="rId3"/>
    <p:sldId id="351" r:id="rId4"/>
    <p:sldId id="314" r:id="rId5"/>
    <p:sldId id="373" r:id="rId6"/>
    <p:sldId id="353" r:id="rId7"/>
    <p:sldId id="369" r:id="rId8"/>
    <p:sldId id="370" r:id="rId9"/>
    <p:sldId id="371" r:id="rId10"/>
    <p:sldId id="308" r:id="rId11"/>
    <p:sldId id="354" r:id="rId12"/>
    <p:sldId id="372" r:id="rId13"/>
    <p:sldId id="363" r:id="rId14"/>
    <p:sldId id="365" r:id="rId15"/>
    <p:sldId id="366" r:id="rId16"/>
    <p:sldId id="374" r:id="rId17"/>
    <p:sldId id="346" r:id="rId18"/>
    <p:sldId id="375" r:id="rId19"/>
    <p:sldId id="376" r:id="rId20"/>
    <p:sldId id="326" r:id="rId21"/>
    <p:sldId id="34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7" autoAdjust="0"/>
    <p:restoredTop sz="77778" autoAdjust="0"/>
  </p:normalViewPr>
  <p:slideViewPr>
    <p:cSldViewPr snapToGrid="0">
      <p:cViewPr>
        <p:scale>
          <a:sx n="92" d="100"/>
          <a:sy n="92" d="100"/>
        </p:scale>
        <p:origin x="-10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B3D53-9D9F-4B33-A71A-96690BE594BF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13927-B841-4AF1-9805-796BFCC3F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4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48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45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0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18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74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87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39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8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8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48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89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15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86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36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45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64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85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12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13927-B841-4AF1-9805-796BFCC3FF8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95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04C371-5A2E-485A-BC5B-C6CC865E9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677CC98-C8E2-4002-AD66-719B8A46C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287189-A39A-4063-9567-DDB5126A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175C5E-00C8-498F-A717-0EAA3923F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47337-9BC8-412C-91E2-22F735A6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F3090-3369-4220-8C3E-C7211FE2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A214E1-167C-4745-AD0A-4FFAC72CE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44D1BF-9958-4F12-AA4A-B4490A7D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667E13-036B-401A-BAAB-C7FA8E0C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0FB923-7819-4064-A30C-A27F1C5F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5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42F190-B607-409C-A194-97B66B453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02A28D-D586-41B5-8960-DF6E0C606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0F7A09-3FAC-401C-B97B-F24CAFA85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34A0E3-1ECF-4ED3-937D-338491461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5D609F-3A56-4955-BA88-69A0BF1FC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7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A2AEF-B5DB-4F55-83A0-DD18DFC0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67C1AA-D71D-41CE-AF63-51DC12D98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81111D-BE47-4D3A-A945-0314C3BF1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393F852-FD9B-4B76-B36B-43CACF75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396422-8120-41A7-84E5-8B6AC8C6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A08DA5-2BB1-4B81-A1FE-5FD675C7C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6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EAC876-734A-4047-AAEC-F508EE2D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F55E0FE-78BC-42A1-BA49-2D347D775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FCF4275-CEE3-4274-B72C-CD84F90AB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239D8D3-58B6-4F25-8D45-7D1D59D43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6C7C2E5-7F9A-4257-93C5-D60EB84EC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257C01E-B095-4DC6-85D7-C486ACCE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2FA1408-FE3A-448B-8DF8-C440ACFC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E5A9F9D-2BF4-4B85-B9B3-2CE23315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37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581ED1-796B-44DF-9ADD-BDCA8FD7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526F92-AC6F-4E3B-ADA1-745EB3716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27D018A-BF2D-4898-8BD9-0F07024BC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4F9E21-3335-4EFD-B0F1-7CD3F9D3F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51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8888859-AB1F-4BF9-A841-BF1E2D04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D648DB-D18D-40AA-BFB3-14192E0E7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09A31E6-E642-46DD-A75B-2B73CB41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2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BE74D7-7B13-4CC0-BBC4-85FB3F01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31A7B2-9294-48A1-8C52-672AB1CF5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58C774-FFAA-494F-86A5-E45665548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1CCEC8E-A867-43A5-8302-2D8DF482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C3FFF2-3A6E-49F9-9FA5-4B17FDE3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308942-8D75-489B-904B-91E78858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1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88F0BB-4FC7-4310-A904-D1FD800E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E3C542E-AC72-4B6A-B381-982361060E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F31F51D-6DED-4701-9F79-E924AA80E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D9E168-E147-4B88-8E7F-21483C24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399659-55A9-4B1B-8C39-AFCFF088A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683EAF9-5E0C-4B39-8E9E-A55183E9E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05A393-45B5-4D14-AEB5-DF28DEC9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FF592D-5FC1-4B99-96A7-6AF90A5E6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C05990A-3AEA-44CF-8A09-FD5A34FB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FF35E5-6376-4C0E-8FB9-C362BBD7F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CEA7AF-E593-4838-92BE-4472330E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3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0D0428C-74D1-477C-93CA-6243C13989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BB98D41-9913-435D-9FE9-2B9DBBC0E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2B0D38-60E0-4EDD-B3DD-443E8A64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E46DB2-21E8-451B-875B-ED497BAB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EDA1EA7-5E7A-4E35-9229-DEF774DA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8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27D5B4E-6423-4756-8765-FFF652BA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A849B0-7C0A-4632-B862-D89F7885B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3F6A8E-6504-426F-BF1C-202B5141B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7018C-4FB8-40F6-A338-BCA9FFB77951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2A2416-C272-4B6D-BCA0-B96E793F5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ADBDA6-690F-4795-9C0B-A925ABA5B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25604-420E-40AF-ABA1-D93BD50C0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3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0C6E672-5264-4E8B-9CF5-01846FD854DC}"/>
              </a:ext>
            </a:extLst>
          </p:cNvPr>
          <p:cNvSpPr/>
          <p:nvPr/>
        </p:nvSpPr>
        <p:spPr>
          <a:xfrm>
            <a:off x="0" y="-19456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0436C5-4023-4E11-AD3E-25674EA1A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821" y="1041400"/>
            <a:ext cx="11288357" cy="2387600"/>
          </a:xfrm>
        </p:spPr>
        <p:txBody>
          <a:bodyPr>
            <a:noAutofit/>
          </a:bodyPr>
          <a:lstStyle/>
          <a:p>
            <a:r>
              <a:rPr lang="en-US" sz="6600" dirty="0"/>
              <a:t>Tending the prison garden:</a:t>
            </a:r>
            <a:br>
              <a:rPr lang="en-US" sz="6600" dirty="0"/>
            </a:br>
            <a:r>
              <a:rPr lang="en-US" sz="6600" dirty="0"/>
              <a:t>following plants and plant knowledge in and out of prisons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FD87E4E-D07D-4EC0-A4EC-744262683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913415"/>
            <a:ext cx="9144000" cy="1655762"/>
          </a:xfrm>
        </p:spPr>
        <p:txBody>
          <a:bodyPr/>
          <a:lstStyle/>
          <a:p>
            <a:r>
              <a:rPr lang="en-US" sz="3600" dirty="0"/>
              <a:t>Elizabeth Lara, PhD candidate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Supervisors A/Prof. Eben Kirksey and Dr Bree Carlton</a:t>
            </a:r>
            <a:br>
              <a:rPr lang="en-US" dirty="0"/>
            </a:br>
            <a:r>
              <a:rPr lang="en-US" dirty="0"/>
              <a:t>Anthropology, Deakin University, Melbourne</a:t>
            </a:r>
          </a:p>
        </p:txBody>
      </p:sp>
    </p:spTree>
    <p:extLst>
      <p:ext uri="{BB962C8B-B14F-4D97-AF65-F5344CB8AC3E}">
        <p14:creationId xmlns:p14="http://schemas.microsoft.com/office/powerpoint/2010/main" val="248251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0C6E672-5264-4E8B-9CF5-01846FD854DC}"/>
              </a:ext>
            </a:extLst>
          </p:cNvPr>
          <p:cNvSpPr/>
          <p:nvPr/>
        </p:nvSpPr>
        <p:spPr>
          <a:xfrm>
            <a:off x="0" y="-19456"/>
            <a:ext cx="12192000" cy="6858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2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3C99490-905E-46F3-AC91-59881B251D57}"/>
              </a:ext>
            </a:extLst>
          </p:cNvPr>
          <p:cNvSpPr/>
          <p:nvPr/>
        </p:nvSpPr>
        <p:spPr>
          <a:xfrm>
            <a:off x="0" y="0"/>
            <a:ext cx="12185457" cy="6858000"/>
          </a:xfrm>
          <a:prstGeom prst="rect">
            <a:avLst/>
          </a:prstGeom>
          <a:blipFill dpi="0" rotWithShape="1"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arge body of water&#10;&#10;Description generated with very high confidence">
            <a:extLst>
              <a:ext uri="{FF2B5EF4-FFF2-40B4-BE49-F238E27FC236}">
                <a16:creationId xmlns:a16="http://schemas.microsoft.com/office/drawing/2014/main" xmlns="" id="{278829F3-00F4-469A-A833-7F26557710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3" y="912693"/>
            <a:ext cx="12185457" cy="503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3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29C41CB-0866-4549-AC6C-0C10AECA9A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sign in a garden&#10;&#10;Description automatically generated">
            <a:extLst>
              <a:ext uri="{FF2B5EF4-FFF2-40B4-BE49-F238E27FC236}">
                <a16:creationId xmlns:a16="http://schemas.microsoft.com/office/drawing/2014/main" xmlns="" id="{8900D588-8D3C-43D0-B38D-DEC42F6FE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636" y="312457"/>
            <a:ext cx="4752727" cy="623308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81878BB-C250-4D3E-B860-667BCB51718E}"/>
              </a:ext>
            </a:extLst>
          </p:cNvPr>
          <p:cNvSpPr txBox="1"/>
          <p:nvPr/>
        </p:nvSpPr>
        <p:spPr>
          <a:xfrm>
            <a:off x="6517560" y="6545542"/>
            <a:ext cx="10017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dirty="0"/>
              <a:t>Benfield, R. W. (2013). </a:t>
            </a:r>
            <a:r>
              <a:rPr lang="en-US" sz="1400" i="1" dirty="0"/>
              <a:t>Garden Tourism</a:t>
            </a:r>
            <a:r>
              <a:rPr lang="en-US" sz="1400" dirty="0"/>
              <a:t> (Revised ed. edition). Boston: CABI.</a:t>
            </a:r>
          </a:p>
        </p:txBody>
      </p:sp>
    </p:spTree>
    <p:extLst>
      <p:ext uri="{BB962C8B-B14F-4D97-AF65-F5344CB8AC3E}">
        <p14:creationId xmlns:p14="http://schemas.microsoft.com/office/powerpoint/2010/main" val="249228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111B8C4-6507-4314-AA9C-6496AF517A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4F379D2-A999-4484-BE8A-2C9781E4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491" y="596900"/>
            <a:ext cx="11477017" cy="6705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Carceral-horticultural interfaces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Gibson and Ellis, “Human and plant interfaces: relationality, knowledge and practices,” 2018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“…plants are situated in a network of ecologies, sites, practitioners, philosophies and practices of knowledge making.”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“A range of effects and affects emanate from the vegetal world: many of them are </a:t>
            </a:r>
            <a:r>
              <a:rPr lang="en-US" dirty="0" err="1"/>
              <a:t>misrecognised</a:t>
            </a:r>
            <a:r>
              <a:rPr lang="en-US" dirty="0"/>
              <a:t>, unacknowledged or simply explained away as mere metaphor.” (76)</a:t>
            </a:r>
          </a:p>
        </p:txBody>
      </p:sp>
    </p:spTree>
    <p:extLst>
      <p:ext uri="{BB962C8B-B14F-4D97-AF65-F5344CB8AC3E}">
        <p14:creationId xmlns:p14="http://schemas.microsoft.com/office/powerpoint/2010/main" val="393118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111B8C4-6507-4314-AA9C-6496AF517A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4F379D2-A999-4484-BE8A-2C9781E4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491" y="596900"/>
            <a:ext cx="11477017" cy="6705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Carceral-horticultural interfaces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3200" b="1" dirty="0"/>
              <a:t>Prison gardens</a:t>
            </a:r>
            <a:br>
              <a:rPr lang="en-US" sz="3200" b="1" dirty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Post-release gardens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Prison museum gardens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Garden-art projects with </a:t>
            </a:r>
            <a:r>
              <a:rPr lang="en-US" sz="3200" dirty="0" err="1"/>
              <a:t>carcerality</a:t>
            </a:r>
            <a:r>
              <a:rPr lang="en-US" sz="3200" dirty="0"/>
              <a:t> as their subject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i="1" dirty="0"/>
              <a:t>Solitary Gardens, Les Fleurs </a:t>
            </a:r>
            <a:r>
              <a:rPr lang="en-US" sz="3200" i="1" dirty="0" err="1"/>
              <a:t>Maudites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7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xmlns="" id="{EB404AC9-C96F-486E-9F98-9054E0F83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984" y="314661"/>
            <a:ext cx="6940031" cy="62286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90C7C8-B308-428B-A68B-DA95126AB124}"/>
              </a:ext>
            </a:extLst>
          </p:cNvPr>
          <p:cNvSpPr txBox="1"/>
          <p:nvPr/>
        </p:nvSpPr>
        <p:spPr>
          <a:xfrm>
            <a:off x="2698596" y="6565611"/>
            <a:ext cx="10017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dirty="0"/>
              <a:t>Moore, E. O. (1981). A prison environment’s effect on health care service demands. </a:t>
            </a:r>
            <a:r>
              <a:rPr lang="en-US" sz="1400" i="1" dirty="0"/>
              <a:t>Journal of Environmental Systems</a:t>
            </a:r>
            <a:r>
              <a:rPr lang="en-US" sz="1400" dirty="0"/>
              <a:t>, </a:t>
            </a:r>
            <a:r>
              <a:rPr lang="en-US" sz="1400" i="1" dirty="0"/>
              <a:t>11</a:t>
            </a:r>
            <a:r>
              <a:rPr lang="en-US" sz="1400" dirty="0"/>
              <a:t>, 17–34.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342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xmlns="" id="{D2A1B1BB-49A0-466D-89C6-54FFB9CBCC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5858" y="293206"/>
            <a:ext cx="6760284" cy="62715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76B703A-2E39-4ECA-8CC1-2E53D0CD2CD9}"/>
              </a:ext>
            </a:extLst>
          </p:cNvPr>
          <p:cNvSpPr txBox="1"/>
          <p:nvPr/>
        </p:nvSpPr>
        <p:spPr>
          <a:xfrm>
            <a:off x="2698596" y="6565611"/>
            <a:ext cx="10017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dirty="0"/>
              <a:t>Moore, E. O. (1981). A prison environment’s effect on health care service demands. </a:t>
            </a:r>
            <a:r>
              <a:rPr lang="en-US" sz="1400" i="1" dirty="0"/>
              <a:t>Journal of Environmental Systems</a:t>
            </a:r>
            <a:r>
              <a:rPr lang="en-US" sz="1400" dirty="0"/>
              <a:t>, </a:t>
            </a:r>
            <a:r>
              <a:rPr lang="en-US" sz="1400" i="1" dirty="0"/>
              <a:t>11</a:t>
            </a:r>
            <a:r>
              <a:rPr lang="en-US" sz="1400" dirty="0"/>
              <a:t>, 17–34.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0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AB6F9483-3FA0-4B71-A9E0-AAC97731FB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63" y="329776"/>
            <a:ext cx="5926637" cy="5185807"/>
          </a:xfrm>
          <a:prstGeom prst="rect">
            <a:avLst/>
          </a:prstGeom>
        </p:spPr>
      </p:pic>
      <p:pic>
        <p:nvPicPr>
          <p:cNvPr id="7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xmlns="" id="{A62776F7-FF54-4D92-9875-19AA12798B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3" b="6878"/>
          <a:stretch/>
        </p:blipFill>
        <p:spPr>
          <a:xfrm>
            <a:off x="6322062" y="329776"/>
            <a:ext cx="5700575" cy="518580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51265A6-B638-43D9-B8D7-A2BED5C9E857}"/>
              </a:ext>
            </a:extLst>
          </p:cNvPr>
          <p:cNvSpPr txBox="1"/>
          <p:nvPr/>
        </p:nvSpPr>
        <p:spPr>
          <a:xfrm>
            <a:off x="169363" y="6057781"/>
            <a:ext cx="5229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Jewkes</a:t>
            </a:r>
            <a:r>
              <a:rPr lang="en-US" sz="1400" dirty="0"/>
              <a:t>, Y., &amp; Moran, D. (2015). The paradox of the ‘green’ prison: Sustaining the environment or sustaining the penal complex? </a:t>
            </a:r>
            <a:r>
              <a:rPr lang="en-US" sz="1400" i="1" dirty="0"/>
              <a:t>Theoretical Criminology</a:t>
            </a:r>
            <a:r>
              <a:rPr lang="en-US" sz="1400" dirty="0"/>
              <a:t>, </a:t>
            </a:r>
            <a:r>
              <a:rPr lang="en-US" sz="1400" i="1" dirty="0"/>
              <a:t>19</a:t>
            </a:r>
            <a:r>
              <a:rPr lang="en-US" sz="1400" dirty="0"/>
              <a:t>(4), 451–469.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BB429C5-0A55-4DAC-8295-026E0159D70B}"/>
              </a:ext>
            </a:extLst>
          </p:cNvPr>
          <p:cNvSpPr txBox="1"/>
          <p:nvPr/>
        </p:nvSpPr>
        <p:spPr>
          <a:xfrm>
            <a:off x="6668775" y="6057781"/>
            <a:ext cx="5229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Jewkes</a:t>
            </a:r>
            <a:r>
              <a:rPr lang="en-US" sz="1400" dirty="0"/>
              <a:t>, Y. (2018). Just design: Healthy prisons and the architecture of hope. </a:t>
            </a:r>
            <a:r>
              <a:rPr lang="en-US" sz="1400" i="1" dirty="0"/>
              <a:t>Australian &amp; New Zealand Journal of Criminology</a:t>
            </a:r>
            <a:r>
              <a:rPr lang="en-US" sz="1400" dirty="0"/>
              <a:t>, </a:t>
            </a:r>
            <a:r>
              <a:rPr lang="en-US" sz="1400" i="1" dirty="0"/>
              <a:t>51</a:t>
            </a:r>
            <a:r>
              <a:rPr lang="en-US" sz="1400" dirty="0"/>
              <a:t>(3), 319–338.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44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17B061-F222-4458-A400-DDA0C36047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252A4C7-31EB-42AA-99CA-3DB13268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621" y="989891"/>
            <a:ext cx="10195509" cy="5561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dirty="0"/>
              <a:t>How are prison gardens and post-release gardens are being imagined, understood, and brought into being?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sz="3900" dirty="0"/>
              <a:t>What flows of knowledge, lifeforms, and materials are involved in the realization, maintenance, and production plans of prison gardens and post-release gardens?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4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706315-839D-4281-8D1B-D2416BD60F05}"/>
              </a:ext>
            </a:extLst>
          </p:cNvPr>
          <p:cNvSpPr/>
          <p:nvPr/>
        </p:nvSpPr>
        <p:spPr>
          <a:xfrm>
            <a:off x="0" y="-363033"/>
            <a:ext cx="12192000" cy="7937770"/>
          </a:xfrm>
          <a:prstGeom prst="rect">
            <a:avLst/>
          </a:prstGeom>
          <a:blipFill dpi="0" rotWithShape="1">
            <a:blip r:embed="rId3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 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2EA512BD-354C-420A-BECD-9AD74B651678}"/>
              </a:ext>
            </a:extLst>
          </p:cNvPr>
          <p:cNvSpPr txBox="1">
            <a:spLocks/>
          </p:cNvSpPr>
          <p:nvPr/>
        </p:nvSpPr>
        <p:spPr>
          <a:xfrm>
            <a:off x="3668358" y="309516"/>
            <a:ext cx="8254700" cy="485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4000" dirty="0"/>
              <a:t>Norms and objectives</a:t>
            </a:r>
          </a:p>
          <a:p>
            <a:pPr marL="0" indent="0" algn="r">
              <a:buNone/>
            </a:pPr>
            <a:r>
              <a:rPr lang="en-US" sz="4000" dirty="0"/>
              <a:t>Concerns, interests and experiences</a:t>
            </a:r>
          </a:p>
          <a:p>
            <a:pPr marL="0" indent="0" algn="r">
              <a:buNone/>
            </a:pPr>
            <a:r>
              <a:rPr lang="en-US" sz="4000" dirty="0"/>
              <a:t>Words and behaviors</a:t>
            </a:r>
          </a:p>
          <a:p>
            <a:pPr marL="0" indent="0" algn="r">
              <a:buNone/>
            </a:pPr>
            <a:r>
              <a:rPr lang="en-US" sz="4000" b="1" dirty="0"/>
              <a:t>Knowledge of plants and gardens</a:t>
            </a:r>
          </a:p>
          <a:p>
            <a:pPr marL="0" indent="0" algn="r">
              <a:buNone/>
            </a:pPr>
            <a:r>
              <a:rPr lang="en-US" sz="4000" b="1" dirty="0"/>
              <a:t>Living and non-living material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28495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93A885C-5210-4754-A159-0E8318B3453B}"/>
              </a:ext>
            </a:extLst>
          </p:cNvPr>
          <p:cNvSpPr/>
          <p:nvPr/>
        </p:nvSpPr>
        <p:spPr>
          <a:xfrm>
            <a:off x="0" y="-75304"/>
            <a:ext cx="13081299" cy="8589981"/>
          </a:xfrm>
          <a:prstGeom prst="rect">
            <a:avLst/>
          </a:prstGeom>
          <a:blipFill dpi="0" rotWithShape="1"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9F70F12-9E2A-40FB-9975-05595844D4A8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Framing the prison garden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673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93A885C-5210-4754-A159-0E8318B3453B}"/>
              </a:ext>
            </a:extLst>
          </p:cNvPr>
          <p:cNvSpPr/>
          <p:nvPr/>
        </p:nvSpPr>
        <p:spPr>
          <a:xfrm>
            <a:off x="0" y="-75304"/>
            <a:ext cx="13081299" cy="8589981"/>
          </a:xfrm>
          <a:prstGeom prst="rect">
            <a:avLst/>
          </a:prstGeom>
          <a:blipFill dpi="0" rotWithShape="1">
            <a:blip r:embed="rId3" cstate="email">
              <a:alphaModFix amt="2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9F70F12-9E2A-40FB-9975-05595844D4A8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Framing the prison garden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13D7292-9C72-4D60-B8D3-D75B802CD800}"/>
              </a:ext>
            </a:extLst>
          </p:cNvPr>
          <p:cNvSpPr txBox="1"/>
          <p:nvPr/>
        </p:nvSpPr>
        <p:spPr>
          <a:xfrm>
            <a:off x="480508" y="2234527"/>
            <a:ext cx="112309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Fundamentally relational</a:t>
            </a:r>
          </a:p>
          <a:p>
            <a:endParaRPr lang="en-US" sz="2400" dirty="0"/>
          </a:p>
          <a:p>
            <a:r>
              <a:rPr lang="en-US" sz="2400" dirty="0"/>
              <a:t>Deterritorialization, Reterritorialization, the Rhizome, and Becoming</a:t>
            </a:r>
          </a:p>
          <a:p>
            <a:endParaRPr lang="en-US" sz="2400" dirty="0"/>
          </a:p>
          <a:p>
            <a:r>
              <a:rPr lang="en-US" sz="2400" dirty="0"/>
              <a:t>“The orchid is </a:t>
            </a:r>
            <a:r>
              <a:rPr lang="en-US" sz="2400" dirty="0" err="1"/>
              <a:t>deterritorialized</a:t>
            </a:r>
            <a:r>
              <a:rPr lang="en-US" sz="2400" dirty="0"/>
              <a:t> by forming an image, an exact tracing of the wasp; but the wasp reterritorializes itself onto this image. The wasp is </a:t>
            </a:r>
            <a:r>
              <a:rPr lang="en-US" sz="2400" dirty="0" err="1"/>
              <a:t>deterritorialized</a:t>
            </a:r>
            <a:r>
              <a:rPr lang="en-US" sz="2400" dirty="0"/>
              <a:t>, however, by becoming part of the orchid’s reproductive apparatus, but it reterritorializes the orchid by transporting its pollen. […]” Here we see “the becoming-orchid of the wasp, the becoming-wasp of the orchid – […] the two </a:t>
            </a:r>
            <a:r>
              <a:rPr lang="en-US" sz="2400" dirty="0" err="1"/>
              <a:t>becomings</a:t>
            </a:r>
            <a:r>
              <a:rPr lang="en-US" sz="2400" dirty="0"/>
              <a:t> intertwining and relaying each other in a circulation of intensities that always pushed the deterritorialization further along.” (19-20)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97CCFE57-8FC2-4043-B497-E867C681713C}"/>
              </a:ext>
            </a:extLst>
          </p:cNvPr>
          <p:cNvSpPr txBox="1">
            <a:spLocks/>
          </p:cNvSpPr>
          <p:nvPr/>
        </p:nvSpPr>
        <p:spPr>
          <a:xfrm>
            <a:off x="2737820" y="1043657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Deleuze and </a:t>
            </a:r>
            <a:r>
              <a:rPr lang="en-US" sz="3200" dirty="0" err="1"/>
              <a:t>Guattari</a:t>
            </a:r>
            <a:r>
              <a:rPr lang="en-US" sz="3200" dirty="0"/>
              <a:t>, </a:t>
            </a:r>
            <a:r>
              <a:rPr lang="en-US" sz="3200" i="1" dirty="0"/>
              <a:t>On the Line</a:t>
            </a:r>
            <a:r>
              <a:rPr lang="en-US" sz="3200" dirty="0"/>
              <a:t>, 1983</a:t>
            </a:r>
          </a:p>
        </p:txBody>
      </p:sp>
    </p:spTree>
    <p:extLst>
      <p:ext uri="{BB962C8B-B14F-4D97-AF65-F5344CB8AC3E}">
        <p14:creationId xmlns:p14="http://schemas.microsoft.com/office/powerpoint/2010/main" val="199294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3543109-A086-4773-B5D3-64CB35CA49F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1170718-A1B0-4140-A400-CCF4789C7B70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Framing the prison garden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E1FC3976-5240-456C-B6FF-835B9E1188DF}"/>
              </a:ext>
            </a:extLst>
          </p:cNvPr>
          <p:cNvSpPr txBox="1">
            <a:spLocks/>
          </p:cNvSpPr>
          <p:nvPr/>
        </p:nvSpPr>
        <p:spPr>
          <a:xfrm>
            <a:off x="2737820" y="1043657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Haraway, </a:t>
            </a:r>
            <a:r>
              <a:rPr lang="en-US" sz="3200" i="1" dirty="0"/>
              <a:t>Staying with the Trouble</a:t>
            </a:r>
            <a:r>
              <a:rPr lang="en-US" sz="3200" dirty="0"/>
              <a:t>, 2016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4423381-C5F9-4067-82E2-098C4F26C6CC}"/>
              </a:ext>
            </a:extLst>
          </p:cNvPr>
          <p:cNvSpPr txBox="1"/>
          <p:nvPr/>
        </p:nvSpPr>
        <p:spPr>
          <a:xfrm>
            <a:off x="480508" y="2234527"/>
            <a:ext cx="1123098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“We live in […] troubling and turbid times. The task is to become capable, with each other in all of our bumptious kinds, of response.[…] The task is to make kin in lines of inventive connection as a practice of learning to live and die well with each other in a thick present. Our task is to make trouble, to stir up potent response to devastating events, as well as to settle troubled waters and rebuild quiet places. […] In fact, staying with the trouble requires learning to be truly present, not as a vanishing pivot between awful or </a:t>
            </a:r>
            <a:r>
              <a:rPr lang="en-US" sz="2400" dirty="0" err="1"/>
              <a:t>edenic</a:t>
            </a:r>
            <a:r>
              <a:rPr lang="en-US" sz="2400" dirty="0"/>
              <a:t> pasts and apocalyptic or salvific futures, but as mortal critters entwined in myriad unfinished configurations of places, times, matters, meanings.” (1)</a:t>
            </a:r>
          </a:p>
          <a:p>
            <a:endParaRPr lang="en-US" sz="2400" dirty="0"/>
          </a:p>
          <a:p>
            <a:r>
              <a:rPr lang="en-US" sz="2400" dirty="0"/>
              <a:t>A position beyond “a comic faith in technofixes” or “a position that the game is over” (3)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64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3543109-A086-4773-B5D3-64CB35CA49F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B1170718-A1B0-4140-A400-CCF4789C7B70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Framing the prison garden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E1FC3976-5240-456C-B6FF-835B9E1188DF}"/>
              </a:ext>
            </a:extLst>
          </p:cNvPr>
          <p:cNvSpPr txBox="1">
            <a:spLocks/>
          </p:cNvSpPr>
          <p:nvPr/>
        </p:nvSpPr>
        <p:spPr>
          <a:xfrm>
            <a:off x="2737820" y="1043657"/>
            <a:ext cx="7729371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Tsing </a:t>
            </a:r>
            <a:r>
              <a:rPr lang="en-US" sz="3200" i="1" dirty="0"/>
              <a:t>et al.</a:t>
            </a:r>
            <a:r>
              <a:rPr lang="en-US" sz="3200" dirty="0"/>
              <a:t>,</a:t>
            </a:r>
            <a:r>
              <a:rPr lang="en-US" sz="3200" i="1" dirty="0"/>
              <a:t> Arts of Living on a Damaged Planet</a:t>
            </a:r>
            <a:r>
              <a:rPr lang="en-US" sz="3200" dirty="0"/>
              <a:t>, 2017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DC1A6D-95BE-49BF-B1BA-5AC0E2B6DDCA}"/>
              </a:ext>
            </a:extLst>
          </p:cNvPr>
          <p:cNvSpPr txBox="1"/>
          <p:nvPr/>
        </p:nvSpPr>
        <p:spPr>
          <a:xfrm>
            <a:off x="480508" y="2185807"/>
            <a:ext cx="112309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Prisons as landscapes in ruin and as producing ruination</a:t>
            </a:r>
          </a:p>
          <a:p>
            <a:endParaRPr lang="en-US" sz="2400" dirty="0"/>
          </a:p>
          <a:p>
            <a:r>
              <a:rPr lang="en-US" sz="2400" dirty="0"/>
              <a:t>“How can we best use our research to stem the tide of ruination?” (1)</a:t>
            </a:r>
          </a:p>
          <a:p>
            <a:endParaRPr lang="en-US" sz="2400" dirty="0"/>
          </a:p>
          <a:p>
            <a:r>
              <a:rPr lang="en-US" sz="2400" dirty="0"/>
              <a:t>“…we approach this problem by showing readers how to pay better attention to overlaid arrangements of human and nonhuman living spaces, which we call “landscapes.” (1)</a:t>
            </a:r>
          </a:p>
          <a:p>
            <a:endParaRPr lang="en-US" sz="2400" dirty="0"/>
          </a:p>
          <a:p>
            <a:r>
              <a:rPr lang="en-US" sz="2400" dirty="0">
                <a:sym typeface="Wingdings" panose="05000000000000000000" pitchFamily="2" charset="2"/>
              </a:rPr>
              <a:t>“We must wander through landscapes, where assemblages of the dead gather together with the living. In their juxtapositions, we see livability anew.” (5)</a:t>
            </a:r>
          </a:p>
        </p:txBody>
      </p:sp>
    </p:spTree>
    <p:extLst>
      <p:ext uri="{BB962C8B-B14F-4D97-AF65-F5344CB8AC3E}">
        <p14:creationId xmlns:p14="http://schemas.microsoft.com/office/powerpoint/2010/main" val="3097120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EA48933-9869-4C84-A8F5-E70F2DD377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email">
              <a:alphaModFix amt="2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F4BF454-6971-425F-851C-35AC5023F7B0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Framing the prison garden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42FC6872-9EE2-497A-B0D3-73AD5AE8FFCF}"/>
              </a:ext>
            </a:extLst>
          </p:cNvPr>
          <p:cNvSpPr txBox="1">
            <a:spLocks/>
          </p:cNvSpPr>
          <p:nvPr/>
        </p:nvSpPr>
        <p:spPr>
          <a:xfrm>
            <a:off x="469750" y="1075930"/>
            <a:ext cx="11252499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Gagliano </a:t>
            </a:r>
            <a:r>
              <a:rPr lang="en-US" sz="3200" i="1" dirty="0"/>
              <a:t>et al.</a:t>
            </a:r>
            <a:r>
              <a:rPr lang="en-US" sz="3200" dirty="0"/>
              <a:t>,</a:t>
            </a:r>
            <a:r>
              <a:rPr lang="en-US" sz="3200" i="1" dirty="0"/>
              <a:t> The Language of Plants: Science, Philosophy, Literature</a:t>
            </a:r>
            <a:r>
              <a:rPr lang="en-US" sz="3200" dirty="0"/>
              <a:t>, 2017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1E5C1C-C2F0-499F-8073-C798711C9332}"/>
              </a:ext>
            </a:extLst>
          </p:cNvPr>
          <p:cNvSpPr txBox="1"/>
          <p:nvPr/>
        </p:nvSpPr>
        <p:spPr>
          <a:xfrm>
            <a:off x="480508" y="2185807"/>
            <a:ext cx="11230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Critical plant studies</a:t>
            </a:r>
          </a:p>
          <a:p>
            <a:endParaRPr lang="en-US" sz="2800" dirty="0"/>
          </a:p>
          <a:p>
            <a:pPr lvl="0">
              <a:defRPr/>
            </a:pPr>
            <a:r>
              <a:rPr lang="en-US" sz="2800" dirty="0"/>
              <a:t>An emerging field which offers “a broad framework for reevaluating plants, their representations, and human-plant interactions” and involves the synthesis of “principles of ethics, aesthetics, poetics, agency, cognition, intentionality, communication, and language” (xvi).</a:t>
            </a:r>
          </a:p>
        </p:txBody>
      </p:sp>
    </p:spTree>
    <p:extLst>
      <p:ext uri="{BB962C8B-B14F-4D97-AF65-F5344CB8AC3E}">
        <p14:creationId xmlns:p14="http://schemas.microsoft.com/office/powerpoint/2010/main" val="2373262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1640ED-DA60-4D69-A19D-3F8AE37F38D4}"/>
              </a:ext>
            </a:extLst>
          </p:cNvPr>
          <p:cNvSpPr/>
          <p:nvPr/>
        </p:nvSpPr>
        <p:spPr>
          <a:xfrm>
            <a:off x="0" y="-801511"/>
            <a:ext cx="14597994" cy="8105422"/>
          </a:xfrm>
          <a:prstGeom prst="rect">
            <a:avLst/>
          </a:prstGeom>
          <a:blipFill dpi="0" rotWithShape="1">
            <a:blip r:embed="rId3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(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1E6D91-B16E-4844-9D4D-E707351B7636}"/>
              </a:ext>
            </a:extLst>
          </p:cNvPr>
          <p:cNvSpPr txBox="1"/>
          <p:nvPr/>
        </p:nvSpPr>
        <p:spPr>
          <a:xfrm>
            <a:off x="763128" y="1481485"/>
            <a:ext cx="113105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synthesize bodies of knowledge, field approaches, creative practices, and processes of analysis that are directly concerned with the lives and deaths of various organisms</a:t>
            </a:r>
          </a:p>
          <a:p>
            <a:endParaRPr lang="en-US" sz="2800" dirty="0"/>
          </a:p>
          <a:p>
            <a:r>
              <a:rPr lang="en-US" sz="2800" dirty="0"/>
              <a:t>do the collaborative, political, ethical, environmental work of decentering the human through the questions we ask, the tools we use, and the stories we tell (Swanson 2017, 95)</a:t>
            </a:r>
          </a:p>
          <a:p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6D8C5BEA-847A-4C6F-AD7D-E65F95C1A6DF}"/>
              </a:ext>
            </a:extLst>
          </p:cNvPr>
          <p:cNvSpPr txBox="1">
            <a:spLocks/>
          </p:cNvSpPr>
          <p:nvPr/>
        </p:nvSpPr>
        <p:spPr>
          <a:xfrm>
            <a:off x="279698" y="255729"/>
            <a:ext cx="10918880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100" dirty="0"/>
              <a:t>Multispecies ethnography </a:t>
            </a:r>
            <a:r>
              <a:rPr lang="en-US" sz="3300" dirty="0"/>
              <a:t>(Kirksey and </a:t>
            </a:r>
            <a:r>
              <a:rPr lang="en-US" sz="3300" dirty="0" err="1"/>
              <a:t>Helmreich</a:t>
            </a:r>
            <a:r>
              <a:rPr lang="en-US" sz="3300" dirty="0"/>
              <a:t> 2010)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4282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1640ED-DA60-4D69-A19D-3F8AE37F38D4}"/>
              </a:ext>
            </a:extLst>
          </p:cNvPr>
          <p:cNvSpPr/>
          <p:nvPr/>
        </p:nvSpPr>
        <p:spPr>
          <a:xfrm>
            <a:off x="0" y="-801511"/>
            <a:ext cx="14597994" cy="8105422"/>
          </a:xfrm>
          <a:prstGeom prst="rect">
            <a:avLst/>
          </a:prstGeom>
          <a:blipFill dpi="0" rotWithShape="1">
            <a:blip r:embed="rId3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(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1E6D91-B16E-4844-9D4D-E707351B7636}"/>
              </a:ext>
            </a:extLst>
          </p:cNvPr>
          <p:cNvSpPr txBox="1"/>
          <p:nvPr/>
        </p:nvSpPr>
        <p:spPr>
          <a:xfrm>
            <a:off x="763128" y="1481485"/>
            <a:ext cx="113105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Using the stuff of the garden to elicit data about plants, knowledge of plants, and plant practices (Gibson 2018)</a:t>
            </a:r>
          </a:p>
          <a:p>
            <a:endParaRPr lang="en-US" sz="2800" dirty="0"/>
          </a:p>
          <a:p>
            <a:r>
              <a:rPr lang="en-US" sz="2800" dirty="0"/>
              <a:t>Becoming a gardener alongside other gardeners</a:t>
            </a:r>
          </a:p>
          <a:p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6D8C5BEA-847A-4C6F-AD7D-E65F95C1A6DF}"/>
              </a:ext>
            </a:extLst>
          </p:cNvPr>
          <p:cNvSpPr txBox="1">
            <a:spLocks/>
          </p:cNvSpPr>
          <p:nvPr/>
        </p:nvSpPr>
        <p:spPr>
          <a:xfrm>
            <a:off x="279698" y="255729"/>
            <a:ext cx="10918880" cy="733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100" dirty="0"/>
              <a:t>Multispecies ethnography </a:t>
            </a:r>
            <a:r>
              <a:rPr lang="en-US" sz="3300" dirty="0"/>
              <a:t>(Kirksey and </a:t>
            </a:r>
            <a:r>
              <a:rPr lang="en-US" sz="3300" dirty="0" err="1"/>
              <a:t>Helmreich</a:t>
            </a:r>
            <a:r>
              <a:rPr lang="en-US" sz="3300" dirty="0"/>
              <a:t> 2010)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10111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CDB633-782D-4604-8230-F6998B0626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A53C3B2-2749-41CE-8244-311DF0064776}"/>
              </a:ext>
            </a:extLst>
          </p:cNvPr>
          <p:cNvSpPr txBox="1">
            <a:spLocks/>
          </p:cNvSpPr>
          <p:nvPr/>
        </p:nvSpPr>
        <p:spPr>
          <a:xfrm>
            <a:off x="279699" y="255729"/>
            <a:ext cx="6716357" cy="73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Challenges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5E78A7E-6187-4984-A369-B9B7E7A88689}"/>
              </a:ext>
            </a:extLst>
          </p:cNvPr>
          <p:cNvSpPr txBox="1"/>
          <p:nvPr/>
        </p:nvSpPr>
        <p:spPr>
          <a:xfrm>
            <a:off x="763128" y="1481485"/>
            <a:ext cx="113105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Using the typically disparate fields of carceral studies and multispecies studies to learn more about the strengths and weaknesses of each</a:t>
            </a:r>
          </a:p>
          <a:p>
            <a:endParaRPr lang="en-US" sz="2800" dirty="0"/>
          </a:p>
          <a:p>
            <a:r>
              <a:rPr lang="en-US" sz="2800" dirty="0"/>
              <a:t>The non-human?</a:t>
            </a:r>
          </a:p>
          <a:p>
            <a:r>
              <a:rPr lang="en-US" sz="2800" dirty="0"/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9740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433F39-94A3-458B-81D1-1FB5B03134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ree on the side of a road&#10;&#10;Description automatically generated">
            <a:extLst>
              <a:ext uri="{FF2B5EF4-FFF2-40B4-BE49-F238E27FC236}">
                <a16:creationId xmlns:a16="http://schemas.microsoft.com/office/drawing/2014/main" xmlns="" id="{20EB23DD-3082-49CD-A7B8-869FC2931C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614" y="382271"/>
            <a:ext cx="9128772" cy="609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86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F60D2B0-2B9C-4AF5-8ECF-CE97C4C76CD1}"/>
              </a:ext>
            </a:extLst>
          </p:cNvPr>
          <p:cNvSpPr txBox="1"/>
          <p:nvPr/>
        </p:nvSpPr>
        <p:spPr>
          <a:xfrm>
            <a:off x="1416871" y="634253"/>
            <a:ext cx="41555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Thank you!</a:t>
            </a:r>
          </a:p>
          <a:p>
            <a:endParaRPr lang="en-US" sz="2800" dirty="0"/>
          </a:p>
          <a:p>
            <a:r>
              <a:rPr lang="en-US" sz="2800" dirty="0"/>
              <a:t>elara@deakin.edu.au</a:t>
            </a:r>
          </a:p>
        </p:txBody>
      </p:sp>
    </p:spTree>
    <p:extLst>
      <p:ext uri="{BB962C8B-B14F-4D97-AF65-F5344CB8AC3E}">
        <p14:creationId xmlns:p14="http://schemas.microsoft.com/office/powerpoint/2010/main" val="630799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5648</TotalTime>
  <Words>926</Words>
  <Application>Microsoft Office PowerPoint</Application>
  <PresentationFormat>Custom</PresentationFormat>
  <Paragraphs>90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Tending the prison garden: following plants and plant knowledge in and out of prisons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Tending the prison garden: following plants and plant knowledge in and out of prisons</dc:title>
  <dc:creator>Elizabeth Lara</dc:creator>
  <cp:lastModifiedBy>Turner, Jennifer [jet30]</cp:lastModifiedBy>
  <cp:revision>88</cp:revision>
  <dcterms:created xsi:type="dcterms:W3CDTF">2018-11-14T09:54:08Z</dcterms:created>
  <dcterms:modified xsi:type="dcterms:W3CDTF">2019-01-04T09:12:29Z</dcterms:modified>
</cp:coreProperties>
</file>