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9" r:id="rId3"/>
    <p:sldId id="261" r:id="rId4"/>
    <p:sldId id="263" r:id="rId5"/>
    <p:sldId id="269"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52" d="100"/>
          <a:sy n="152" d="100"/>
        </p:scale>
        <p:origin x="-408" y="-2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190485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71755" lvl="0" indent="0" algn="just" rtl="0">
              <a:lnSpc>
                <a:spcPct val="115000"/>
              </a:lnSpc>
              <a:spcBef>
                <a:spcPts val="600"/>
              </a:spcBef>
              <a:spcAft>
                <a:spcPts val="800"/>
              </a:spcAft>
              <a:buNone/>
            </a:pPr>
            <a:endParaRPr i="1">
              <a:solidFill>
                <a:schemeClr val="dk1"/>
              </a:solidFill>
              <a:latin typeface="Droid Sans"/>
              <a:ea typeface="Droid Sans"/>
              <a:cs typeface="Droid Sans"/>
              <a:sym typeface="Droid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49bcbb7af6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49bcbb7af6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120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3ab6b8e8a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3ab6b8e8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3ab6b8e8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3ab6b8e8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3ab6b8e8a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3ab6b8e8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068/d21312" TargetMode="External"/><Relationship Id="rId7" Type="http://schemas.openxmlformats.org/officeDocument/2006/relationships/hyperlink" Target="https://doi.org/10.1177/0309132517710352"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doi.org/10.1186/s40878-017-0069-8" TargetMode="External"/><Relationship Id="rId5" Type="http://schemas.openxmlformats.org/officeDocument/2006/relationships/hyperlink" Target="https://doi.org/10.3917/corp1.014.0031" TargetMode="External"/><Relationship Id="rId4" Type="http://schemas.openxmlformats.org/officeDocument/2006/relationships/hyperlink" Target="https://doi.org/10.1177/12063312020050030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537425" y="315100"/>
            <a:ext cx="6843000" cy="4078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sz="2400" b="1">
                <a:solidFill>
                  <a:schemeClr val="lt1"/>
                </a:solidFill>
              </a:rPr>
              <a:t>“This life is like a prison”</a:t>
            </a:r>
            <a:r>
              <a:rPr lang="en" sz="2400">
                <a:solidFill>
                  <a:schemeClr val="lt1"/>
                </a:solidFill>
              </a:rPr>
              <a:t> </a:t>
            </a:r>
            <a:br>
              <a:rPr lang="en" sz="2400">
                <a:solidFill>
                  <a:schemeClr val="lt1"/>
                </a:solidFill>
              </a:rPr>
            </a:br>
            <a:endParaRPr sz="1000">
              <a:solidFill>
                <a:schemeClr val="lt1"/>
              </a:solidFill>
            </a:endParaRPr>
          </a:p>
          <a:p>
            <a:pPr marL="0" lvl="0" indent="0" algn="l" rtl="0">
              <a:lnSpc>
                <a:spcPct val="105000"/>
              </a:lnSpc>
              <a:spcBef>
                <a:spcPts val="0"/>
              </a:spcBef>
              <a:spcAft>
                <a:spcPts val="0"/>
              </a:spcAft>
              <a:buClr>
                <a:schemeClr val="dk1"/>
              </a:buClr>
              <a:buSzPts val="1100"/>
              <a:buFont typeface="Arial"/>
              <a:buNone/>
            </a:pPr>
            <a:r>
              <a:rPr lang="en" sz="2100">
                <a:solidFill>
                  <a:schemeClr val="lt1"/>
                </a:solidFill>
              </a:rPr>
              <a:t>The carceral logic of exile dispossession</a:t>
            </a:r>
            <a:br>
              <a:rPr lang="en" sz="2100">
                <a:solidFill>
                  <a:schemeClr val="lt1"/>
                </a:solidFill>
              </a:rPr>
            </a:br>
            <a:r>
              <a:rPr lang="en" sz="2100">
                <a:solidFill>
                  <a:schemeClr val="lt1"/>
                </a:solidFill>
              </a:rPr>
              <a:t>in Calais, France</a:t>
            </a:r>
            <a:r>
              <a:rPr lang="en" sz="2000">
                <a:solidFill>
                  <a:schemeClr val="lt1"/>
                </a:solidFill>
              </a:rPr>
              <a:t>  </a:t>
            </a:r>
            <a:endParaRPr sz="2000">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2400">
              <a:solidFill>
                <a:schemeClr val="lt1"/>
              </a:solidFill>
            </a:endParaRPr>
          </a:p>
          <a:p>
            <a:pPr marL="0" lvl="0" indent="0" algn="l" rtl="0">
              <a:lnSpc>
                <a:spcPct val="115000"/>
              </a:lnSpc>
              <a:spcBef>
                <a:spcPts val="0"/>
              </a:spcBef>
              <a:spcAft>
                <a:spcPts val="0"/>
              </a:spcAft>
              <a:buClr>
                <a:schemeClr val="dk1"/>
              </a:buClr>
              <a:buSzPts val="1100"/>
              <a:buFont typeface="Arial"/>
              <a:buNone/>
            </a:pPr>
            <a:r>
              <a:rPr lang="en" sz="1800">
                <a:solidFill>
                  <a:schemeClr val="lt1"/>
                </a:solidFill>
              </a:rPr>
              <a:t>Maria Hagan </a:t>
            </a:r>
            <a:endParaRPr sz="1800">
              <a:solidFill>
                <a:schemeClr val="lt1"/>
              </a:solidFill>
            </a:endParaRPr>
          </a:p>
          <a:p>
            <a:pPr marL="0" lvl="0" indent="0" algn="l" rtl="0">
              <a:lnSpc>
                <a:spcPct val="115000"/>
              </a:lnSpc>
              <a:spcBef>
                <a:spcPts val="0"/>
              </a:spcBef>
              <a:spcAft>
                <a:spcPts val="0"/>
              </a:spcAft>
              <a:buClr>
                <a:schemeClr val="dk1"/>
              </a:buClr>
              <a:buSzPts val="1100"/>
              <a:buFont typeface="Arial"/>
              <a:buNone/>
            </a:pPr>
            <a:r>
              <a:rPr lang="en" sz="1600">
                <a:solidFill>
                  <a:schemeClr val="lt1"/>
                </a:solidFill>
              </a:rPr>
              <a:t>University of Cambridge </a:t>
            </a:r>
            <a:endParaRPr sz="1600">
              <a:solidFill>
                <a:schemeClr val="lt1"/>
              </a:solidFill>
            </a:endParaRPr>
          </a:p>
          <a:p>
            <a:pPr marL="0" lvl="0" indent="0" algn="l" rtl="0">
              <a:lnSpc>
                <a:spcPct val="115000"/>
              </a:lnSpc>
              <a:spcBef>
                <a:spcPts val="0"/>
              </a:spcBef>
              <a:spcAft>
                <a:spcPts val="0"/>
              </a:spcAft>
              <a:buClr>
                <a:schemeClr val="dk1"/>
              </a:buClr>
              <a:buSzPts val="1100"/>
              <a:buFont typeface="Arial"/>
              <a:buNone/>
            </a:pPr>
            <a:r>
              <a:rPr lang="en" sz="1600">
                <a:solidFill>
                  <a:schemeClr val="lt1"/>
                </a:solidFill>
              </a:rPr>
              <a:t>University of Amsterdam </a:t>
            </a:r>
            <a:endParaRPr sz="1600">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800">
              <a:solidFill>
                <a:schemeClr val="lt1"/>
              </a:solidFill>
            </a:endParaRPr>
          </a:p>
          <a:p>
            <a:pPr marL="0" lvl="0" indent="0" algn="l" rtl="0">
              <a:lnSpc>
                <a:spcPct val="115000"/>
              </a:lnSpc>
              <a:spcBef>
                <a:spcPts val="0"/>
              </a:spcBef>
              <a:spcAft>
                <a:spcPts val="0"/>
              </a:spcAft>
              <a:buClr>
                <a:schemeClr val="dk1"/>
              </a:buClr>
              <a:buSzPts val="1100"/>
              <a:buFont typeface="Arial"/>
              <a:buNone/>
            </a:pPr>
            <a:endParaRPr sz="1200"/>
          </a:p>
          <a:p>
            <a:pPr marL="0" lvl="0" indent="0" algn="l" rtl="0">
              <a:lnSpc>
                <a:spcPct val="115000"/>
              </a:lnSpc>
              <a:spcBef>
                <a:spcPts val="0"/>
              </a:spcBef>
              <a:spcAft>
                <a:spcPts val="0"/>
              </a:spcAft>
              <a:buClr>
                <a:schemeClr val="dk1"/>
              </a:buClr>
              <a:buSzPts val="1100"/>
              <a:buFont typeface="Arial"/>
              <a:buNone/>
            </a:pPr>
            <a:r>
              <a:rPr lang="en" sz="1200">
                <a:solidFill>
                  <a:schemeClr val="lt1"/>
                </a:solidFill>
              </a:rPr>
              <a:t>3rd International Conference for Carceral Geography</a:t>
            </a:r>
            <a:endParaRPr sz="1200">
              <a:solidFill>
                <a:schemeClr val="lt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lt1"/>
                </a:solidFill>
              </a:rPr>
              <a:t>University of Liverpool </a:t>
            </a:r>
            <a:endParaRPr sz="1200">
              <a:solidFill>
                <a:schemeClr val="lt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lt1"/>
                </a:solidFill>
              </a:rPr>
              <a:t>December 2018</a:t>
            </a:r>
            <a:r>
              <a:rPr lang="en" sz="1200"/>
              <a:t> </a:t>
            </a:r>
            <a:endParaRPr sz="1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70"/>
        <p:cNvGrpSpPr/>
        <p:nvPr/>
      </p:nvGrpSpPr>
      <p:grpSpPr>
        <a:xfrm>
          <a:off x="0" y="0"/>
          <a:ext cx="0" cy="0"/>
          <a:chOff x="0" y="0"/>
          <a:chExt cx="0" cy="0"/>
        </a:xfrm>
      </p:grpSpPr>
      <p:sp>
        <p:nvSpPr>
          <p:cNvPr id="71" name="Google Shape;71;p16"/>
          <p:cNvSpPr txBox="1">
            <a:spLocks noGrp="1"/>
          </p:cNvSpPr>
          <p:nvPr>
            <p:ph type="body" idx="1"/>
          </p:nvPr>
        </p:nvSpPr>
        <p:spPr>
          <a:xfrm>
            <a:off x="103575" y="725100"/>
            <a:ext cx="7165800" cy="3416400"/>
          </a:xfrm>
          <a:prstGeom prst="rect">
            <a:avLst/>
          </a:prstGeom>
        </p:spPr>
        <p:txBody>
          <a:bodyPr spcFirstLastPara="1" wrap="square" lIns="91425" tIns="91425" rIns="91425" bIns="91425" anchor="t" anchorCtr="0">
            <a:noAutofit/>
          </a:bodyPr>
          <a:lstStyle/>
          <a:p>
            <a:pPr marL="457200" lvl="0" indent="0" algn="l" rtl="0">
              <a:lnSpc>
                <a:spcPct val="150000"/>
              </a:lnSpc>
              <a:spcBef>
                <a:spcPts val="0"/>
              </a:spcBef>
              <a:spcAft>
                <a:spcPts val="0"/>
              </a:spcAft>
              <a:buNone/>
            </a:pPr>
            <a:r>
              <a:rPr lang="en" b="1">
                <a:solidFill>
                  <a:srgbClr val="FFFFFF"/>
                </a:solidFill>
              </a:rPr>
              <a:t>The French asylum system as a threatening space of containment</a:t>
            </a:r>
            <a:endParaRPr b="1">
              <a:solidFill>
                <a:srgbClr val="FFFFFF"/>
              </a:solidFill>
            </a:endParaRPr>
          </a:p>
          <a:p>
            <a:pPr marL="457200" lvl="0" indent="0" algn="l" rtl="0">
              <a:lnSpc>
                <a:spcPct val="150000"/>
              </a:lnSpc>
              <a:spcBef>
                <a:spcPts val="1200"/>
              </a:spcBef>
              <a:spcAft>
                <a:spcPts val="0"/>
              </a:spcAft>
              <a:buNone/>
            </a:pPr>
            <a:r>
              <a:rPr lang="en" b="1">
                <a:solidFill>
                  <a:srgbClr val="FFFFFF"/>
                </a:solidFill>
              </a:rPr>
              <a:t/>
            </a:r>
            <a:br>
              <a:rPr lang="en" b="1">
                <a:solidFill>
                  <a:srgbClr val="FFFFFF"/>
                </a:solidFill>
              </a:rPr>
            </a:br>
            <a:r>
              <a:rPr lang="en" b="1">
                <a:solidFill>
                  <a:srgbClr val="FFFFFF"/>
                </a:solidFill>
              </a:rPr>
              <a:t/>
            </a:r>
            <a:br>
              <a:rPr lang="en" b="1">
                <a:solidFill>
                  <a:srgbClr val="FFFFFF"/>
                </a:solidFill>
              </a:rPr>
            </a:br>
            <a:r>
              <a:rPr lang="en" b="1">
                <a:solidFill>
                  <a:srgbClr val="FFFFFF"/>
                </a:solidFill>
              </a:rPr>
              <a:t>The carcerality of ephemeral encampment at the border </a:t>
            </a:r>
            <a:r>
              <a:rPr lang="en" b="1">
                <a:solidFill>
                  <a:schemeClr val="dk1"/>
                </a:solidFill>
              </a:rPr>
              <a:t> </a:t>
            </a:r>
            <a:endParaRPr b="1">
              <a:solidFill>
                <a:schemeClr val="dk1"/>
              </a:solidFill>
            </a:endParaRPr>
          </a:p>
          <a:p>
            <a:pPr marL="0" lvl="0" indent="0" algn="l" rtl="0">
              <a:spcBef>
                <a:spcPts val="12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body" idx="1"/>
          </p:nvPr>
        </p:nvSpPr>
        <p:spPr>
          <a:xfrm>
            <a:off x="745425" y="529200"/>
            <a:ext cx="6492900" cy="40851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a:solidFill>
                  <a:srgbClr val="FFFFFF"/>
                </a:solidFill>
              </a:rPr>
              <a:t>“If the migrants don't accept the propositions for shelter made to them by state services, if they refuse to have their fingerprints taken according to the Dublin regulation, if they commit offenses [...] they do so actively and are held responsible. We owe them this truth: to stay in Calais, building makeshift homes in the undergrowth and marshlands, sometimes squats, is a dead end. The alternative is clear and open: to be hosted in accommodation centres where each person’s situation will be examined with great attention”   </a:t>
            </a:r>
            <a:endParaRPr>
              <a:solidFill>
                <a:srgbClr val="FFFFFF"/>
              </a:solidFill>
            </a:endParaRPr>
          </a:p>
          <a:p>
            <a:pPr marL="0" lvl="0" indent="0" algn="l" rtl="0">
              <a:spcBef>
                <a:spcPts val="1600"/>
              </a:spcBef>
              <a:spcAft>
                <a:spcPts val="0"/>
              </a:spcAft>
              <a:buClr>
                <a:schemeClr val="dk2"/>
              </a:buClr>
              <a:buSzPts val="1800"/>
              <a:buFont typeface="Arial"/>
              <a:buNone/>
            </a:pPr>
            <a:r>
              <a:rPr lang="en" b="1">
                <a:solidFill>
                  <a:srgbClr val="FFFFFF"/>
                </a:solidFill>
              </a:rPr>
              <a:t>Emmanuel Macron</a:t>
            </a:r>
            <a:r>
              <a:rPr lang="en">
                <a:solidFill>
                  <a:srgbClr val="FFFFFF"/>
                </a:solidFill>
              </a:rPr>
              <a:t> </a:t>
            </a:r>
            <a:br>
              <a:rPr lang="en">
                <a:solidFill>
                  <a:srgbClr val="FFFFFF"/>
                </a:solidFill>
              </a:rPr>
            </a:br>
            <a:r>
              <a:rPr lang="en">
                <a:solidFill>
                  <a:srgbClr val="FFFFFF"/>
                </a:solidFill>
              </a:rPr>
              <a:t>16.01.18 Calais </a:t>
            </a:r>
            <a:endParaRPr>
              <a:solidFill>
                <a:srgbClr val="FFFFFF"/>
              </a:solidFill>
            </a:endParaRPr>
          </a:p>
          <a:p>
            <a:pPr marL="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94"/>
        <p:cNvGrpSpPr/>
        <p:nvPr/>
      </p:nvGrpSpPr>
      <p:grpSpPr>
        <a:xfrm>
          <a:off x="0" y="0"/>
          <a:ext cx="0" cy="0"/>
          <a:chOff x="0" y="0"/>
          <a:chExt cx="0" cy="0"/>
        </a:xfrm>
      </p:grpSpPr>
      <p:sp>
        <p:nvSpPr>
          <p:cNvPr id="95" name="Google Shape;95;p20"/>
          <p:cNvSpPr txBox="1">
            <a:spLocks noGrp="1"/>
          </p:cNvSpPr>
          <p:nvPr>
            <p:ph type="body" idx="1"/>
          </p:nvPr>
        </p:nvSpPr>
        <p:spPr>
          <a:xfrm>
            <a:off x="721700" y="523625"/>
            <a:ext cx="6486600" cy="43983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en" dirty="0">
                <a:solidFill>
                  <a:srgbClr val="FFFFFF"/>
                </a:solidFill>
              </a:rPr>
              <a:t>“All the police do is encourage us to fight them. It is a strategy. We understand the logic. Treat us as criminals. Encourage us to fight and if they catch us that’s it, we have to go with them to the station. They get angry because we understand their trick. They spray us [with tear gas] while we sleep and they expect feedback. But we give them nothing. At the parking they come running at us, so we go peacefully. If we run away they can run after us, so instead we stand. Our main problem is not nature here. It’s not living outside. It is police. Since I left my country they do not let me rest.”</a:t>
            </a:r>
            <a:endParaRPr lang="en-GB" dirty="0">
              <a:solidFill>
                <a:srgbClr val="FFFFFF"/>
              </a:solidFill>
            </a:endParaRPr>
          </a:p>
          <a:p>
            <a:pPr marL="0" lvl="0" indent="0">
              <a:buClr>
                <a:schemeClr val="dk1"/>
              </a:buClr>
              <a:buSzPts val="1100"/>
              <a:buNone/>
            </a:pPr>
            <a:r>
              <a:rPr lang="en" dirty="0">
                <a:solidFill>
                  <a:srgbClr val="FFFFFF"/>
                </a:solidFill>
              </a:rPr>
              <a:t/>
            </a:r>
            <a:br>
              <a:rPr lang="en" dirty="0">
                <a:solidFill>
                  <a:srgbClr val="FFFFFF"/>
                </a:solidFill>
              </a:rPr>
            </a:br>
            <a:r>
              <a:rPr lang="en" b="1" dirty="0">
                <a:solidFill>
                  <a:srgbClr val="FFFFFF"/>
                </a:solidFill>
              </a:rPr>
              <a:t>Tesfa</a:t>
            </a:r>
            <a:r>
              <a:rPr lang="en" dirty="0">
                <a:solidFill>
                  <a:srgbClr val="FFFFFF"/>
                </a:solidFill>
              </a:rPr>
              <a:t> </a:t>
            </a:r>
            <a:r>
              <a:rPr lang="en-GB" dirty="0">
                <a:solidFill>
                  <a:srgbClr val="FFFFFF"/>
                </a:solidFill>
              </a:rPr>
              <a:t/>
            </a:r>
            <a:br>
              <a:rPr lang="en-GB" dirty="0">
                <a:solidFill>
                  <a:srgbClr val="FFFFFF"/>
                </a:solidFill>
              </a:rPr>
            </a:br>
            <a:r>
              <a:rPr lang="en-GB" dirty="0">
                <a:solidFill>
                  <a:srgbClr val="FFFFFF"/>
                </a:solidFill>
              </a:rPr>
              <a:t>01.02.18 Calais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3"/>
        <p:cNvGrpSpPr/>
        <p:nvPr/>
      </p:nvGrpSpPr>
      <p:grpSpPr>
        <a:xfrm>
          <a:off x="0" y="0"/>
          <a:ext cx="0" cy="0"/>
          <a:chOff x="0" y="0"/>
          <a:chExt cx="0" cy="0"/>
        </a:xfrm>
      </p:grpSpPr>
      <p:sp>
        <p:nvSpPr>
          <p:cNvPr id="134" name="Google Shape;13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Bibliography </a:t>
            </a:r>
            <a:endParaRPr>
              <a:solidFill>
                <a:srgbClr val="FFFFFF"/>
              </a:solidFill>
            </a:endParaRPr>
          </a:p>
        </p:txBody>
      </p:sp>
      <p:sp>
        <p:nvSpPr>
          <p:cNvPr id="135" name="Google Shape;135;p26"/>
          <p:cNvSpPr txBox="1">
            <a:spLocks noGrp="1"/>
          </p:cNvSpPr>
          <p:nvPr>
            <p:ph type="body" idx="1"/>
          </p:nvPr>
        </p:nvSpPr>
        <p:spPr>
          <a:xfrm>
            <a:off x="236220" y="1229840"/>
            <a:ext cx="8596080" cy="3633000"/>
          </a:xfrm>
          <a:prstGeom prst="rect">
            <a:avLst/>
          </a:prstGeom>
        </p:spPr>
        <p:txBody>
          <a:bodyPr spcFirstLastPara="1" wrap="square" lIns="91425" tIns="91425" rIns="91425" bIns="91425" anchor="t" anchorCtr="0">
            <a:noAutofit/>
          </a:bodyPr>
          <a:lstStyle/>
          <a:p>
            <a:pPr marL="457200" lvl="0" indent="-304800" algn="l" rtl="0">
              <a:lnSpc>
                <a:spcPct val="135000"/>
              </a:lnSpc>
              <a:spcBef>
                <a:spcPts val="0"/>
              </a:spcBef>
              <a:spcAft>
                <a:spcPts val="0"/>
              </a:spcAft>
              <a:buClr>
                <a:srgbClr val="FFFFFF"/>
              </a:buClr>
              <a:buSzPts val="1200"/>
              <a:buChar char="●"/>
            </a:pPr>
            <a:r>
              <a:rPr lang="en" sz="1200" dirty="0">
                <a:solidFill>
                  <a:srgbClr val="FFFFFF"/>
                </a:solidFill>
              </a:rPr>
              <a:t>Adey, Peter. 2014. ‘Security Atmospheres or the Crystallisation of Worlds’. </a:t>
            </a:r>
            <a:r>
              <a:rPr lang="en" sz="1200" i="1" dirty="0">
                <a:solidFill>
                  <a:srgbClr val="FFFFFF"/>
                </a:solidFill>
              </a:rPr>
              <a:t>Environment and Planning D: Society and Space</a:t>
            </a:r>
            <a:r>
              <a:rPr lang="en" sz="1200" dirty="0">
                <a:solidFill>
                  <a:srgbClr val="FFFFFF"/>
                </a:solidFill>
              </a:rPr>
              <a:t> 32 (5): 834–51.</a:t>
            </a:r>
            <a:r>
              <a:rPr lang="en" sz="1200" dirty="0">
                <a:solidFill>
                  <a:srgbClr val="FFFFFF"/>
                </a:solidFill>
                <a:uFill>
                  <a:noFill/>
                </a:uFill>
                <a:hlinkClick r:id="rId3"/>
              </a:rPr>
              <a:t> </a:t>
            </a:r>
            <a:r>
              <a:rPr lang="en" sz="1200" u="sng" dirty="0">
                <a:solidFill>
                  <a:schemeClr val="hlink"/>
                </a:solidFill>
                <a:hlinkClick r:id="rId3"/>
              </a:rPr>
              <a:t>https://doi.org/10.1068/d21312</a:t>
            </a:r>
            <a:r>
              <a:rPr lang="en" sz="1200" dirty="0">
                <a:solidFill>
                  <a:srgbClr val="FFFFFF"/>
                </a:solidFill>
              </a:rPr>
              <a:t> </a:t>
            </a:r>
            <a:endParaRPr sz="1200" dirty="0">
              <a:solidFill>
                <a:srgbClr val="FFFFFF"/>
              </a:solidFill>
            </a:endParaRPr>
          </a:p>
          <a:p>
            <a:pPr marL="457200" lvl="0" indent="-304800" algn="l" rtl="0">
              <a:lnSpc>
                <a:spcPct val="135000"/>
              </a:lnSpc>
              <a:spcBef>
                <a:spcPts val="0"/>
              </a:spcBef>
              <a:spcAft>
                <a:spcPts val="0"/>
              </a:spcAft>
              <a:buClr>
                <a:srgbClr val="FFFFFF"/>
              </a:buClr>
              <a:buSzPts val="1200"/>
              <a:buChar char="●"/>
            </a:pPr>
            <a:r>
              <a:rPr lang="en" sz="1200" dirty="0">
                <a:solidFill>
                  <a:srgbClr val="FFFFFF"/>
                </a:solidFill>
              </a:rPr>
              <a:t>Diken, Bulent, and Carsten Laustsen. 2002. ‘Zones of Indistinction: Security, Terror, and Bare Life’. Edited by Bulent Diken. </a:t>
            </a:r>
            <a:r>
              <a:rPr lang="en" sz="1200" i="1" dirty="0">
                <a:solidFill>
                  <a:srgbClr val="FFFFFF"/>
                </a:solidFill>
              </a:rPr>
              <a:t>Space and Culture</a:t>
            </a:r>
            <a:r>
              <a:rPr lang="en" sz="1200" dirty="0">
                <a:solidFill>
                  <a:srgbClr val="FFFFFF"/>
                </a:solidFill>
              </a:rPr>
              <a:t> 5 (3): 290–307.</a:t>
            </a:r>
            <a:r>
              <a:rPr lang="en" sz="1200" dirty="0">
                <a:solidFill>
                  <a:schemeClr val="dk1"/>
                </a:solidFill>
                <a:uFill>
                  <a:noFill/>
                </a:uFill>
                <a:hlinkClick r:id="rId4"/>
              </a:rPr>
              <a:t> </a:t>
            </a:r>
            <a:r>
              <a:rPr lang="en" sz="1200" u="sng" dirty="0">
                <a:solidFill>
                  <a:schemeClr val="hlink"/>
                </a:solidFill>
                <a:hlinkClick r:id="rId4"/>
              </a:rPr>
              <a:t>https://doi.org/10.1177/1206331202005003009</a:t>
            </a:r>
            <a:r>
              <a:rPr lang="en" sz="1200" dirty="0">
                <a:solidFill>
                  <a:schemeClr val="dk1"/>
                </a:solidFill>
              </a:rPr>
              <a:t>.</a:t>
            </a:r>
            <a:endParaRPr sz="1200" dirty="0">
              <a:solidFill>
                <a:schemeClr val="dk1"/>
              </a:solidFill>
            </a:endParaRPr>
          </a:p>
          <a:p>
            <a:pPr marL="457200" lvl="0" indent="-304800" algn="l" rtl="0">
              <a:lnSpc>
                <a:spcPct val="135000"/>
              </a:lnSpc>
              <a:spcBef>
                <a:spcPts val="0"/>
              </a:spcBef>
              <a:spcAft>
                <a:spcPts val="0"/>
              </a:spcAft>
              <a:buClr>
                <a:srgbClr val="FFFFFF"/>
              </a:buClr>
              <a:buSzPts val="1200"/>
              <a:buChar char="●"/>
            </a:pPr>
            <a:r>
              <a:rPr lang="en" sz="1200" dirty="0">
                <a:solidFill>
                  <a:srgbClr val="FFFFFF"/>
                </a:solidFill>
              </a:rPr>
              <a:t>Fassin, Didier. 2016. Prison Worlds : An Ethnography of the Carceral Condition. 1st. Cambridge : Polity Press </a:t>
            </a:r>
            <a:endParaRPr sz="1200" dirty="0">
              <a:solidFill>
                <a:srgbClr val="FFFFFF"/>
              </a:solidFill>
            </a:endParaRPr>
          </a:p>
          <a:p>
            <a:pPr marL="457200" lvl="0" indent="-304800" algn="l" rtl="0">
              <a:lnSpc>
                <a:spcPct val="135000"/>
              </a:lnSpc>
              <a:spcBef>
                <a:spcPts val="0"/>
              </a:spcBef>
              <a:spcAft>
                <a:spcPts val="0"/>
              </a:spcAft>
              <a:buClr>
                <a:srgbClr val="FFFFFF"/>
              </a:buClr>
              <a:buSzPts val="1200"/>
              <a:buChar char="●"/>
            </a:pPr>
            <a:r>
              <a:rPr lang="en" sz="1100" dirty="0">
                <a:solidFill>
                  <a:srgbClr val="FFFFFF"/>
                </a:solidFill>
              </a:rPr>
              <a:t>Foucault, Michel. 1991. </a:t>
            </a:r>
            <a:r>
              <a:rPr lang="en" sz="1100" i="1" dirty="0">
                <a:solidFill>
                  <a:srgbClr val="FFFFFF"/>
                </a:solidFill>
              </a:rPr>
              <a:t>Discipline and Punish : The Birth of the Prison.</a:t>
            </a:r>
            <a:r>
              <a:rPr lang="en" sz="1100" dirty="0">
                <a:solidFill>
                  <a:srgbClr val="FFFFFF"/>
                </a:solidFill>
              </a:rPr>
              <a:t> Penguin Social Sciences. London: Penguin.</a:t>
            </a:r>
            <a:endParaRPr sz="1200" dirty="0">
              <a:solidFill>
                <a:srgbClr val="FFFFFF"/>
              </a:solidFill>
            </a:endParaRPr>
          </a:p>
          <a:p>
            <a:pPr marL="457200" lvl="0" indent="-304800" algn="l" rtl="0">
              <a:spcBef>
                <a:spcPts val="0"/>
              </a:spcBef>
              <a:spcAft>
                <a:spcPts val="0"/>
              </a:spcAft>
              <a:buClr>
                <a:srgbClr val="FFFFFF"/>
              </a:buClr>
              <a:buSzPts val="1200"/>
              <a:buChar char="●"/>
            </a:pPr>
            <a:r>
              <a:rPr lang="en" sz="1200" dirty="0">
                <a:solidFill>
                  <a:srgbClr val="FFFFFF"/>
                </a:solidFill>
              </a:rPr>
              <a:t>Guenebeaud, Camille. 2016. ‘Le corps face à la frontière. Étude de la répression des migrants sans-papiers à la frontière franco-britannique’. </a:t>
            </a:r>
            <a:r>
              <a:rPr lang="en" sz="1200" i="1" dirty="0">
                <a:solidFill>
                  <a:srgbClr val="FFFFFF"/>
                </a:solidFill>
              </a:rPr>
              <a:t>Corps</a:t>
            </a:r>
            <a:r>
              <a:rPr lang="en" sz="1200" dirty="0">
                <a:solidFill>
                  <a:srgbClr val="FFFFFF"/>
                </a:solidFill>
              </a:rPr>
              <a:t> 14 (1): 31.</a:t>
            </a:r>
            <a:r>
              <a:rPr lang="en" sz="1200" dirty="0">
                <a:solidFill>
                  <a:schemeClr val="dk1"/>
                </a:solidFill>
                <a:uFill>
                  <a:noFill/>
                </a:uFill>
                <a:hlinkClick r:id="rId5"/>
              </a:rPr>
              <a:t> </a:t>
            </a:r>
            <a:r>
              <a:rPr lang="en" sz="1200" u="sng" dirty="0">
                <a:solidFill>
                  <a:schemeClr val="hlink"/>
                </a:solidFill>
                <a:hlinkClick r:id="rId5"/>
              </a:rPr>
              <a:t>https://doi.org/10.3917/corp1.014.0031</a:t>
            </a:r>
            <a:r>
              <a:rPr lang="en" sz="1200" dirty="0">
                <a:solidFill>
                  <a:schemeClr val="dk1"/>
                </a:solidFill>
              </a:rPr>
              <a:t>.</a:t>
            </a:r>
            <a:endParaRPr sz="1200" dirty="0">
              <a:solidFill>
                <a:srgbClr val="FFFFFF"/>
              </a:solidFill>
            </a:endParaRPr>
          </a:p>
          <a:p>
            <a:pPr marL="457200" lvl="0" indent="-304800" algn="l" rtl="0">
              <a:spcBef>
                <a:spcPts val="0"/>
              </a:spcBef>
              <a:spcAft>
                <a:spcPts val="0"/>
              </a:spcAft>
              <a:buClr>
                <a:srgbClr val="FFFFFF"/>
              </a:buClr>
              <a:buSzPts val="1200"/>
              <a:buChar char="●"/>
            </a:pPr>
            <a:r>
              <a:rPr lang="en" sz="1200" dirty="0">
                <a:solidFill>
                  <a:srgbClr val="FFFFFF"/>
                </a:solidFill>
              </a:rPr>
              <a:t>Kreichauf, René. 2018. ‘From Forced Migration to Forced Arrival: The Campization of Refugee</a:t>
            </a:r>
            <a:br>
              <a:rPr lang="en" sz="1200" dirty="0">
                <a:solidFill>
                  <a:srgbClr val="FFFFFF"/>
                </a:solidFill>
              </a:rPr>
            </a:br>
            <a:r>
              <a:rPr lang="en" sz="1200" dirty="0">
                <a:solidFill>
                  <a:srgbClr val="FFFFFF"/>
                </a:solidFill>
              </a:rPr>
              <a:t>Accommodation in European Cities’. </a:t>
            </a:r>
            <a:r>
              <a:rPr lang="en" sz="1200" i="1" dirty="0">
                <a:solidFill>
                  <a:srgbClr val="FFFFFF"/>
                </a:solidFill>
              </a:rPr>
              <a:t>Comparative Migration Studies</a:t>
            </a:r>
            <a:r>
              <a:rPr lang="en" sz="1200" dirty="0">
                <a:solidFill>
                  <a:srgbClr val="FFFFFF"/>
                </a:solidFill>
              </a:rPr>
              <a:t> 6 (1). </a:t>
            </a:r>
            <a:r>
              <a:rPr lang="en" sz="1200" u="sng" dirty="0">
                <a:solidFill>
                  <a:schemeClr val="hlink"/>
                </a:solidFill>
                <a:hlinkClick r:id="rId6"/>
              </a:rPr>
              <a:t>https://doi.org/10.1186/s40878-017-0069-8</a:t>
            </a:r>
            <a:r>
              <a:rPr lang="en" sz="1200" dirty="0">
                <a:solidFill>
                  <a:srgbClr val="FFFFFF"/>
                </a:solidFill>
              </a:rPr>
              <a:t> </a:t>
            </a:r>
            <a:endParaRPr sz="1200" dirty="0">
              <a:solidFill>
                <a:srgbClr val="FFFFFF"/>
              </a:solidFill>
            </a:endParaRPr>
          </a:p>
          <a:p>
            <a:pPr marL="457200" lvl="0" indent="-304800" algn="l" rtl="0">
              <a:spcBef>
                <a:spcPts val="0"/>
              </a:spcBef>
              <a:spcAft>
                <a:spcPts val="0"/>
              </a:spcAft>
              <a:buClr>
                <a:srgbClr val="FFFFFF"/>
              </a:buClr>
              <a:buSzPts val="1200"/>
              <a:buChar char="●"/>
            </a:pPr>
            <a:r>
              <a:rPr lang="en" sz="1200" dirty="0">
                <a:solidFill>
                  <a:srgbClr val="FFFFFF"/>
                </a:solidFill>
              </a:rPr>
              <a:t>Moran, Dominique, Jennifer Turner, and Anna K. Schliehe. 2018. ‘Conceptualizing the Carceral in Carceral Geography’. Progress in Human Geography 42 (5): 666–86. </a:t>
            </a:r>
            <a:r>
              <a:rPr lang="en" sz="1200" u="sng" dirty="0">
                <a:solidFill>
                  <a:schemeClr val="hlink"/>
                </a:solidFill>
                <a:hlinkClick r:id="rId7"/>
              </a:rPr>
              <a:t>https://doi.org/10.1177/0309132517710352</a:t>
            </a:r>
            <a:r>
              <a:rPr lang="en" sz="1200" dirty="0">
                <a:solidFill>
                  <a:srgbClr val="FFFFFF"/>
                </a:solidFill>
              </a:rPr>
              <a:t/>
            </a:r>
            <a:br>
              <a:rPr lang="en" sz="1200" dirty="0">
                <a:solidFill>
                  <a:srgbClr val="FFFFFF"/>
                </a:solidFill>
              </a:rPr>
            </a:br>
            <a:endParaRPr sz="1200" dirty="0">
              <a:solidFill>
                <a:schemeClr val="dk1"/>
              </a:solidFill>
            </a:endParaRPr>
          </a:p>
          <a:p>
            <a:pPr marL="457200" lvl="0" indent="0" algn="l" rtl="0">
              <a:spcBef>
                <a:spcPts val="1600"/>
              </a:spcBef>
              <a:spcAft>
                <a:spcPts val="1600"/>
              </a:spcAft>
              <a:buNone/>
            </a:pP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337</Words>
  <Application>Microsoft Office PowerPoint</Application>
  <PresentationFormat>On-screen Show (16:9)</PresentationFormat>
  <Paragraphs>25</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Simple Light</vt:lpstr>
      <vt:lpstr>“This life is like a prison”   The carceral logic of exile dispossession in Calais, France    Maria Hagan  University of Cambridge  University of Amsterdam    3rd International Conference for Carceral Geography University of Liverpool  December 2018 </vt:lpstr>
      <vt:lpstr>PowerPoint Presentation</vt:lpstr>
      <vt:lpstr>PowerPoint Presentation</vt:lpstr>
      <vt:lpstr>PowerPoint Presentation</vt:lpstr>
      <vt:lpstr>Bibliography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life is like a prison”   The carceral logic of exile dispossession in Calais, France    Maria Hagan  University of Cambridge  University of Amsterdam    3rd International Conference for Carceral Geography University of Liverpool  December 2018</dc:title>
  <dc:creator>Turner, Jennifer [jet30]</dc:creator>
  <cp:lastModifiedBy>Turner, Jennifer [jet30]</cp:lastModifiedBy>
  <cp:revision>3</cp:revision>
  <dcterms:modified xsi:type="dcterms:W3CDTF">2019-01-04T09:09:30Z</dcterms:modified>
</cp:coreProperties>
</file>