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7" r:id="rId3"/>
    <p:sldId id="286" r:id="rId4"/>
    <p:sldId id="288" r:id="rId5"/>
    <p:sldId id="299" r:id="rId6"/>
    <p:sldId id="293" r:id="rId7"/>
    <p:sldId id="298" r:id="rId8"/>
    <p:sldId id="294" r:id="rId9"/>
    <p:sldId id="29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positivenegatives.org/comics-animations/a-perilous-journey/a-perilous-journey-comics/" TargetMode="External"/><Relationship Id="rId2" Type="http://schemas.openxmlformats.org/officeDocument/2006/relationships/hyperlink" Target="http://positivenegatives.org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di.no/en/have-applied/protection-asylum/ordinary-asylum-reception-centre/living-at-or-moving-from-a-reception-centre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81200"/>
            <a:ext cx="7772400" cy="1905000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en-GB" b="1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en-GB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Perilous Mobilities and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Immobilities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: Visualising Refugee Detention in Europe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br>
              <a:rPr lang="en-GB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GB" b="1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en-GB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endParaRPr lang="en-GB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051" name="Subtitle 2"/>
          <p:cNvSpPr>
            <a:spLocks noGrp="1"/>
          </p:cNvSpPr>
          <p:nvPr>
            <p:ph type="subTitle" idx="1"/>
          </p:nvPr>
        </p:nvSpPr>
        <p:spPr>
          <a:xfrm>
            <a:off x="1371600" y="3657600"/>
            <a:ext cx="6400800" cy="1905000"/>
          </a:xfrm>
        </p:spPr>
        <p:txBody>
          <a:bodyPr/>
          <a:lstStyle/>
          <a:p>
            <a:r>
              <a:rPr lang="en-GB" dirty="0" smtClean="0">
                <a:solidFill>
                  <a:srgbClr val="C00000"/>
                </a:solidFill>
              </a:rPr>
              <a:t>Dr Kathy Burrell</a:t>
            </a:r>
          </a:p>
          <a:p>
            <a:r>
              <a:rPr lang="en-GB" dirty="0" smtClean="0">
                <a:solidFill>
                  <a:srgbClr val="C00000"/>
                </a:solidFill>
              </a:rPr>
              <a:t>Geography &amp; Planning</a:t>
            </a:r>
          </a:p>
          <a:p>
            <a:r>
              <a:rPr lang="en-GB" dirty="0" smtClean="0">
                <a:solidFill>
                  <a:srgbClr val="C00000"/>
                </a:solidFill>
              </a:rPr>
              <a:t>University of Liverpool</a:t>
            </a:r>
          </a:p>
          <a:p>
            <a:endParaRPr lang="en-GB" dirty="0" smtClean="0">
              <a:solidFill>
                <a:srgbClr val="C00000"/>
              </a:solidFill>
            </a:endParaRPr>
          </a:p>
          <a:p>
            <a:endParaRPr lang="en-GB" dirty="0" smtClean="0">
              <a:solidFill>
                <a:srgbClr val="C00000"/>
              </a:solidFill>
            </a:endParaRPr>
          </a:p>
        </p:txBody>
      </p:sp>
      <p:pic>
        <p:nvPicPr>
          <p:cNvPr id="2052" name="Picture 4" descr="image00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5599113"/>
            <a:ext cx="2743200" cy="125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3" descr="C:\Users\Kathy\AppData\Local\Microsoft\Windows\INetCache\IE\ZAVLEL6E\mail-webtreatsetc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5715000"/>
            <a:ext cx="66040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4" descr="C:\Users\Kathy\AppData\Local\Microsoft\Windows\INetCache\IE\SQIJHM91\twitter-icon[1]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6324600"/>
            <a:ext cx="381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5" name="TextBox 8"/>
          <p:cNvSpPr txBox="1">
            <a:spLocks noChangeArrowheads="1"/>
          </p:cNvSpPr>
          <p:nvPr/>
        </p:nvSpPr>
        <p:spPr bwMode="auto">
          <a:xfrm>
            <a:off x="914400" y="5867400"/>
            <a:ext cx="25146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600"/>
              <a:t>kburrell@liverpool.ac.uk</a:t>
            </a:r>
          </a:p>
        </p:txBody>
      </p:sp>
      <p:sp>
        <p:nvSpPr>
          <p:cNvPr id="2056" name="TextBox 9"/>
          <p:cNvSpPr txBox="1">
            <a:spLocks noChangeArrowheads="1"/>
          </p:cNvSpPr>
          <p:nvPr/>
        </p:nvSpPr>
        <p:spPr bwMode="auto">
          <a:xfrm>
            <a:off x="914400" y="6324600"/>
            <a:ext cx="1905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600"/>
              <a:t>@drkathyburrell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Case-Study: ‘A Perilous Journey’</a:t>
            </a:r>
            <a:r>
              <a:rPr lang="en-GB" b="1" i="1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en-GB" b="1" i="1" dirty="0" smtClean="0">
                <a:solidFill>
                  <a:schemeClr val="accent4">
                    <a:lumMod val="50000"/>
                  </a:schemeClr>
                </a:solidFill>
              </a:rPr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066800"/>
            <a:ext cx="8229600" cy="5287963"/>
          </a:xfrm>
        </p:spPr>
        <p:txBody>
          <a:bodyPr>
            <a:normAutofit fontScale="92500" lnSpcReduction="20000"/>
          </a:bodyPr>
          <a:lstStyle/>
          <a:p>
            <a:r>
              <a:rPr lang="en-GB" sz="2400" dirty="0" smtClean="0">
                <a:solidFill>
                  <a:schemeClr val="tx2">
                    <a:lumMod val="50000"/>
                  </a:schemeClr>
                </a:solidFill>
              </a:rPr>
              <a:t>Opportunities to use arts and humanities to cut through some of the most damaging, dehumanising messages and tropes</a:t>
            </a:r>
          </a:p>
          <a:p>
            <a:r>
              <a:rPr lang="en-GB" sz="2400" dirty="0" smtClean="0">
                <a:solidFill>
                  <a:schemeClr val="tx2">
                    <a:lumMod val="50000"/>
                  </a:schemeClr>
                </a:solidFill>
              </a:rPr>
              <a:t>Example – </a:t>
            </a:r>
            <a:r>
              <a:rPr lang="en-GB" sz="2400" b="1" dirty="0" smtClean="0">
                <a:solidFill>
                  <a:schemeClr val="tx2">
                    <a:lumMod val="50000"/>
                  </a:schemeClr>
                </a:solidFill>
              </a:rPr>
              <a:t>PositiveNegatives</a:t>
            </a:r>
            <a:r>
              <a:rPr lang="en-GB" sz="2400" dirty="0" smtClean="0">
                <a:solidFill>
                  <a:schemeClr val="tx2">
                    <a:lumMod val="50000"/>
                  </a:schemeClr>
                </a:solidFill>
              </a:rPr>
              <a:t> – creation of ‘A Perilous Journey’, graphic narratives of the ‘refugee crisis’ (Burrell &amp; </a:t>
            </a:r>
            <a:r>
              <a:rPr lang="en-GB" sz="2400" dirty="0" err="1" smtClean="0">
                <a:solidFill>
                  <a:schemeClr val="tx2">
                    <a:lumMod val="50000"/>
                  </a:schemeClr>
                </a:solidFill>
              </a:rPr>
              <a:t>Hörschelmann</a:t>
            </a:r>
            <a:r>
              <a:rPr lang="en-GB" sz="2400" dirty="0" smtClean="0">
                <a:solidFill>
                  <a:schemeClr val="tx2">
                    <a:lumMod val="50000"/>
                  </a:schemeClr>
                </a:solidFill>
              </a:rPr>
              <a:t>, 2018)</a:t>
            </a:r>
          </a:p>
          <a:p>
            <a:r>
              <a:rPr lang="en-GB" sz="2400" dirty="0" smtClean="0">
                <a:solidFill>
                  <a:schemeClr val="tx2">
                    <a:lumMod val="50000"/>
                  </a:schemeClr>
                </a:solidFill>
              </a:rPr>
              <a:t>Trilogy of 3 comics based on testimonies taken from Syrian refugees seeking asylum in Scandinavia in July 2015</a:t>
            </a:r>
          </a:p>
          <a:p>
            <a:endParaRPr lang="en-GB" sz="2400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GB" sz="2400" dirty="0" smtClean="0">
                <a:solidFill>
                  <a:schemeClr val="tx2">
                    <a:lumMod val="50000"/>
                  </a:schemeClr>
                </a:solidFill>
              </a:rPr>
              <a:t>Serialised in </a:t>
            </a:r>
            <a:r>
              <a:rPr lang="en-GB" sz="2400" i="1" dirty="0" smtClean="0">
                <a:solidFill>
                  <a:schemeClr val="tx2">
                    <a:lumMod val="50000"/>
                  </a:schemeClr>
                </a:solidFill>
              </a:rPr>
              <a:t>The Guardian</a:t>
            </a:r>
            <a:r>
              <a:rPr lang="en-GB" sz="2400" dirty="0" smtClean="0">
                <a:solidFill>
                  <a:schemeClr val="tx2">
                    <a:lumMod val="50000"/>
                  </a:schemeClr>
                </a:solidFill>
              </a:rPr>
              <a:t> and </a:t>
            </a:r>
            <a:r>
              <a:rPr lang="en-GB" sz="2400" i="1" dirty="0" smtClean="0">
                <a:solidFill>
                  <a:schemeClr val="tx2">
                    <a:lumMod val="50000"/>
                  </a:schemeClr>
                </a:solidFill>
              </a:rPr>
              <a:t>Aftenposten</a:t>
            </a:r>
            <a:r>
              <a:rPr lang="en-GB" sz="2400" dirty="0" smtClean="0">
                <a:solidFill>
                  <a:schemeClr val="tx2">
                    <a:lumMod val="50000"/>
                  </a:schemeClr>
                </a:solidFill>
              </a:rPr>
              <a:t> (11-13 Nov 2015) and an exhibition launched at the Nobel Peace Centre, Oslo (12 Nov 2015)</a:t>
            </a:r>
          </a:p>
          <a:p>
            <a:r>
              <a:rPr lang="en-GB" sz="2400" dirty="0" smtClean="0">
                <a:solidFill>
                  <a:schemeClr val="tx2">
                    <a:lumMod val="50000"/>
                  </a:schemeClr>
                </a:solidFill>
              </a:rPr>
              <a:t>Funded by Norwegian People's Aid. </a:t>
            </a:r>
          </a:p>
          <a:p>
            <a:r>
              <a:rPr lang="en-GB" sz="2400" dirty="0" smtClean="0">
                <a:solidFill>
                  <a:schemeClr val="tx2">
                    <a:lumMod val="50000"/>
                  </a:schemeClr>
                </a:solidFill>
              </a:rPr>
              <a:t>Illustration by Lindsay Pollock, animation by </a:t>
            </a:r>
            <a:r>
              <a:rPr lang="en-GB" sz="2400" dirty="0" err="1" smtClean="0">
                <a:solidFill>
                  <a:schemeClr val="tx2">
                    <a:lumMod val="50000"/>
                  </a:schemeClr>
                </a:solidFill>
              </a:rPr>
              <a:t>Wael</a:t>
            </a:r>
            <a:r>
              <a:rPr lang="en-GB" sz="2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400" dirty="0" err="1" smtClean="0">
                <a:solidFill>
                  <a:schemeClr val="tx2">
                    <a:lumMod val="50000"/>
                  </a:schemeClr>
                </a:solidFill>
              </a:rPr>
              <a:t>Toubaji</a:t>
            </a:r>
            <a:endParaRPr lang="en-GB" sz="2400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en-GB" sz="2400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GB" sz="2400" dirty="0" smtClean="0">
                <a:solidFill>
                  <a:schemeClr val="tx2">
                    <a:lumMod val="50000"/>
                  </a:schemeClr>
                </a:solidFill>
                <a:hlinkClick r:id="rId2"/>
              </a:rPr>
              <a:t>http://positivenegatives.org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  <a:hlinkClick r:id="rId2"/>
              </a:rPr>
              <a:t>/</a:t>
            </a:r>
            <a:endParaRPr lang="en-GB" sz="2000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  <a:hlinkClick r:id="rId3"/>
              </a:rPr>
              <a:t>http://positivenegatives.org/comics-animations/a-perilous-journey/a-perilous-journey-comics/</a:t>
            </a:r>
            <a:endParaRPr lang="en-GB" sz="2000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en-GB" sz="2000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en-GB" sz="24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Visualising the ‘Refugee Crisis’</a:t>
            </a:r>
            <a:endParaRPr lang="en-GB" sz="4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5257800"/>
            <a:ext cx="2103293" cy="12192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62000" y="1225689"/>
            <a:ext cx="7772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400" dirty="0" smtClean="0">
                <a:solidFill>
                  <a:schemeClr val="tx2">
                    <a:lumMod val="50000"/>
                  </a:schemeClr>
                </a:solidFill>
              </a:rPr>
              <a:t>Opportunity to create new </a:t>
            </a:r>
            <a:r>
              <a:rPr lang="en-GB" sz="2400" dirty="0" err="1" smtClean="0">
                <a:solidFill>
                  <a:schemeClr val="tx2">
                    <a:lumMod val="50000"/>
                  </a:schemeClr>
                </a:solidFill>
              </a:rPr>
              <a:t>decolonial</a:t>
            </a:r>
            <a:r>
              <a:rPr lang="en-GB" sz="2400" dirty="0" smtClean="0">
                <a:solidFill>
                  <a:schemeClr val="tx2">
                    <a:lumMod val="50000"/>
                  </a:schemeClr>
                </a:solidFill>
              </a:rPr>
              <a:t> archives of Fortress Europe? (Burrell &amp; H</a:t>
            </a:r>
            <a:r>
              <a:rPr lang="hu-HU" sz="2400" dirty="0" smtClean="0">
                <a:solidFill>
                  <a:schemeClr val="tx2">
                    <a:lumMod val="50000"/>
                  </a:schemeClr>
                </a:solidFill>
              </a:rPr>
              <a:t>ö</a:t>
            </a:r>
            <a:r>
              <a:rPr lang="en-GB" sz="2400" dirty="0" err="1" smtClean="0">
                <a:solidFill>
                  <a:schemeClr val="tx2">
                    <a:lumMod val="50000"/>
                  </a:schemeClr>
                </a:solidFill>
              </a:rPr>
              <a:t>rschelmann</a:t>
            </a:r>
            <a:r>
              <a:rPr lang="en-GB" sz="2400" dirty="0" smtClean="0">
                <a:solidFill>
                  <a:schemeClr val="tx2">
                    <a:lumMod val="50000"/>
                  </a:schemeClr>
                </a:solidFill>
              </a:rPr>
              <a:t>, 2018)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>
                <a:solidFill>
                  <a:schemeClr val="tx2">
                    <a:lumMod val="50000"/>
                  </a:schemeClr>
                </a:solidFill>
              </a:rPr>
              <a:t>Graphics work in particular ways to reach audience – embodied experiences, facial expression</a:t>
            </a:r>
          </a:p>
          <a:p>
            <a:pPr>
              <a:buFont typeface="Arial" pitchFamily="34" charset="0"/>
              <a:buChar char="•"/>
            </a:pPr>
            <a:endParaRPr lang="en-GB" sz="2400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GB" sz="2400" dirty="0" smtClean="0">
                <a:solidFill>
                  <a:schemeClr val="tx2">
                    <a:lumMod val="50000"/>
                  </a:schemeClr>
                </a:solidFill>
              </a:rPr>
              <a:t>Enough personalisation to invoke compassion (Arendt, 1963, 74-6)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>
                <a:solidFill>
                  <a:schemeClr val="tx2">
                    <a:lumMod val="50000"/>
                  </a:schemeClr>
                </a:solidFill>
              </a:rPr>
              <a:t>Holding back and use of frames -  engages imagination, viewer cannot be passive (</a:t>
            </a:r>
            <a:r>
              <a:rPr lang="en-GB" sz="2400" dirty="0" err="1" smtClean="0">
                <a:solidFill>
                  <a:schemeClr val="tx2">
                    <a:lumMod val="50000"/>
                  </a:schemeClr>
                </a:solidFill>
              </a:rPr>
              <a:t>Ditmer</a:t>
            </a:r>
            <a:r>
              <a:rPr lang="en-GB" sz="2400" dirty="0" smtClean="0">
                <a:solidFill>
                  <a:schemeClr val="tx2">
                    <a:lumMod val="50000"/>
                  </a:schemeClr>
                </a:solidFill>
              </a:rPr>
              <a:t>, 2010; </a:t>
            </a:r>
            <a:r>
              <a:rPr lang="en-GB" sz="2400" dirty="0" err="1" smtClean="0">
                <a:solidFill>
                  <a:schemeClr val="tx2">
                    <a:lumMod val="50000"/>
                  </a:schemeClr>
                </a:solidFill>
              </a:rPr>
              <a:t>Reichman</a:t>
            </a:r>
            <a:r>
              <a:rPr lang="en-GB" sz="2400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>
                <a:solidFill>
                  <a:schemeClr val="tx2">
                    <a:lumMod val="50000"/>
                  </a:schemeClr>
                </a:solidFill>
              </a:rPr>
              <a:t>Showing different situations subverts </a:t>
            </a:r>
            <a:r>
              <a:rPr lang="en-GB" sz="2400" dirty="0" err="1" smtClean="0">
                <a:solidFill>
                  <a:schemeClr val="tx2">
                    <a:lumMod val="50000"/>
                  </a:schemeClr>
                </a:solidFill>
              </a:rPr>
              <a:t>racialised</a:t>
            </a:r>
            <a:r>
              <a:rPr lang="en-GB" sz="2400" dirty="0" smtClean="0">
                <a:solidFill>
                  <a:schemeClr val="tx2">
                    <a:lumMod val="50000"/>
                  </a:schemeClr>
                </a:solidFill>
              </a:rPr>
              <a:t> tropes</a:t>
            </a:r>
            <a:endParaRPr lang="en-GB" sz="2000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endParaRPr lang="en-GB" sz="2000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endParaRPr lang="en-GB" sz="2000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endParaRPr lang="en-GB" sz="2000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endParaRPr lang="en-GB" sz="2000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endParaRPr lang="en-GB" sz="2000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endParaRPr lang="en-GB" sz="2000" dirty="0" smtClean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GB" sz="3600" b="1" dirty="0" smtClean="0">
                <a:solidFill>
                  <a:schemeClr val="tx2">
                    <a:lumMod val="75000"/>
                  </a:schemeClr>
                </a:solidFill>
              </a:rPr>
              <a:t>Depicting Asylum Reception</a:t>
            </a:r>
            <a:endParaRPr lang="en-GB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382000" cy="5715000"/>
          </a:xfrm>
        </p:spPr>
        <p:txBody>
          <a:bodyPr>
            <a:normAutofit/>
          </a:bodyPr>
          <a:lstStyle/>
          <a:p>
            <a:r>
              <a:rPr lang="en-GB" sz="2400" dirty="0" smtClean="0">
                <a:solidFill>
                  <a:schemeClr val="tx2">
                    <a:lumMod val="75000"/>
                  </a:schemeClr>
                </a:solidFill>
              </a:rPr>
              <a:t>Asylum centre experiences bookend two of the three narratives – Khalid and Mohammad</a:t>
            </a:r>
          </a:p>
          <a:p>
            <a:r>
              <a:rPr lang="en-GB" sz="2400" dirty="0" smtClean="0">
                <a:solidFill>
                  <a:schemeClr val="tx2">
                    <a:lumMod val="75000"/>
                  </a:schemeClr>
                </a:solidFill>
              </a:rPr>
              <a:t>Assumption they are resident in an asylum reception centre in Oslo – not the </a:t>
            </a:r>
            <a:r>
              <a:rPr lang="en-GB" sz="2400" dirty="0" err="1" smtClean="0">
                <a:solidFill>
                  <a:schemeClr val="tx2">
                    <a:lumMod val="75000"/>
                  </a:schemeClr>
                </a:solidFill>
              </a:rPr>
              <a:t>Trandum</a:t>
            </a:r>
            <a:r>
              <a:rPr lang="en-GB" sz="2400" dirty="0" smtClean="0">
                <a:solidFill>
                  <a:schemeClr val="tx2">
                    <a:lumMod val="75000"/>
                  </a:schemeClr>
                </a:solidFill>
              </a:rPr>
              <a:t> Detention Centre– but not clear</a:t>
            </a:r>
          </a:p>
          <a:p>
            <a:r>
              <a:rPr lang="en-GB" sz="2400" dirty="0" smtClean="0">
                <a:solidFill>
                  <a:schemeClr val="tx2">
                    <a:lumMod val="75000"/>
                  </a:schemeClr>
                </a:solidFill>
              </a:rPr>
              <a:t>Series of rights and access to services</a:t>
            </a:r>
          </a:p>
          <a:p>
            <a:r>
              <a:rPr lang="en-GB" sz="2400" dirty="0" smtClean="0">
                <a:solidFill>
                  <a:schemeClr val="tx2">
                    <a:lumMod val="75000"/>
                  </a:schemeClr>
                </a:solidFill>
              </a:rPr>
              <a:t>But also restrictions- UDI – Norwegian Directorate of Immigration</a:t>
            </a:r>
          </a:p>
          <a:p>
            <a:r>
              <a:rPr lang="en-GB" sz="2400" dirty="0" smtClean="0">
                <a:solidFill>
                  <a:schemeClr val="tx2">
                    <a:lumMod val="75000"/>
                  </a:schemeClr>
                </a:solidFill>
              </a:rPr>
              <a:t>Function of internal border control (</a:t>
            </a:r>
            <a:r>
              <a:rPr lang="en-GB" sz="2400" dirty="0" err="1" smtClean="0">
                <a:solidFill>
                  <a:schemeClr val="tx2">
                    <a:lumMod val="75000"/>
                  </a:schemeClr>
                </a:solidFill>
              </a:rPr>
              <a:t>Øien</a:t>
            </a:r>
            <a:r>
              <a:rPr lang="en-GB" sz="2400" dirty="0" smtClean="0">
                <a:solidFill>
                  <a:schemeClr val="tx2">
                    <a:lumMod val="75000"/>
                  </a:schemeClr>
                </a:solidFill>
              </a:rPr>
              <a:t>, 2012)</a:t>
            </a:r>
            <a:r>
              <a:rPr lang="en-GB" sz="24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en-GB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en-GB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>
              <a:buNone/>
            </a:pPr>
            <a:r>
              <a:rPr lang="en-GB" sz="2800" i="1" dirty="0" smtClean="0">
                <a:solidFill>
                  <a:schemeClr val="tx2">
                    <a:lumMod val="75000"/>
                  </a:schemeClr>
                </a:solidFill>
              </a:rPr>
              <a:t>“It is the UDI that decides where you will live.”</a:t>
            </a:r>
          </a:p>
          <a:p>
            <a:pPr algn="ctr">
              <a:buNone/>
            </a:pPr>
            <a:endParaRPr lang="en-GB" sz="2800" i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>
              <a:buNone/>
            </a:pPr>
            <a:r>
              <a:rPr lang="en-GB" sz="1800" i="1" dirty="0" smtClean="0">
                <a:solidFill>
                  <a:schemeClr val="tx2">
                    <a:lumMod val="75000"/>
                  </a:schemeClr>
                </a:solidFill>
                <a:hlinkClick r:id="rId2"/>
              </a:rPr>
              <a:t>https://www.udi.no/en/have-applied/protection-asylum/ordinary-asylum-reception-centre/living-at-or-moving-from-a-reception-centre/#link-4068</a:t>
            </a:r>
            <a:endParaRPr lang="en-GB" sz="1800" i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>
              <a:buNone/>
            </a:pPr>
            <a:endParaRPr lang="en-GB" sz="2600" i="1" dirty="0" smtClean="0"/>
          </a:p>
          <a:p>
            <a:pPr>
              <a:buNone/>
            </a:pPr>
            <a:endParaRPr lang="en-GB" sz="2600" dirty="0" smtClean="0"/>
          </a:p>
          <a:p>
            <a:endParaRPr lang="en-GB" sz="2600" dirty="0" smtClean="0"/>
          </a:p>
          <a:p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b="1" i="1" dirty="0" err="1" smtClean="0">
                <a:solidFill>
                  <a:schemeClr val="accent2">
                    <a:lumMod val="50000"/>
                  </a:schemeClr>
                </a:solidFill>
              </a:rPr>
              <a:t>Im</a:t>
            </a:r>
            <a:r>
              <a:rPr lang="en-GB" b="1" i="1" dirty="0" smtClean="0">
                <a:solidFill>
                  <a:schemeClr val="accent2">
                    <a:lumMod val="50000"/>
                  </a:schemeClr>
                </a:solidFill>
              </a:rPr>
              <a:t>/mobility and Agency</a:t>
            </a:r>
            <a:r>
              <a:rPr lang="en-GB" b="1" i="1" dirty="0" smtClean="0"/>
              <a:t/>
            </a:r>
            <a:br>
              <a:rPr lang="en-GB" b="1" i="1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sz="2600" dirty="0" smtClean="0">
                <a:solidFill>
                  <a:schemeClr val="accent2">
                    <a:lumMod val="50000"/>
                  </a:schemeClr>
                </a:solidFill>
              </a:rPr>
              <a:t>Ongoing debates about detention and agency (</a:t>
            </a:r>
            <a:r>
              <a:rPr lang="en-GB" sz="2600" dirty="0" err="1" smtClean="0">
                <a:solidFill>
                  <a:schemeClr val="accent2">
                    <a:lumMod val="50000"/>
                  </a:schemeClr>
                </a:solidFill>
              </a:rPr>
              <a:t>Jewkes</a:t>
            </a:r>
            <a:r>
              <a:rPr lang="en-GB" sz="2600" dirty="0" smtClean="0">
                <a:solidFill>
                  <a:schemeClr val="accent2">
                    <a:lumMod val="50000"/>
                  </a:schemeClr>
                </a:solidFill>
              </a:rPr>
              <a:t>, 2013)</a:t>
            </a:r>
          </a:p>
          <a:p>
            <a:r>
              <a:rPr lang="en-GB" sz="2600" dirty="0" smtClean="0">
                <a:solidFill>
                  <a:schemeClr val="accent2">
                    <a:lumMod val="50000"/>
                  </a:schemeClr>
                </a:solidFill>
              </a:rPr>
              <a:t>Narratives present juxtaposition of active, ambitious journey with enforced immobility</a:t>
            </a:r>
          </a:p>
          <a:p>
            <a:r>
              <a:rPr lang="en-GB" sz="2600" dirty="0" smtClean="0">
                <a:solidFill>
                  <a:schemeClr val="accent2">
                    <a:lumMod val="50000"/>
                  </a:schemeClr>
                </a:solidFill>
              </a:rPr>
              <a:t>Allow us to think about both together</a:t>
            </a:r>
          </a:p>
          <a:p>
            <a:r>
              <a:rPr lang="en-GB" sz="2600" dirty="0" smtClean="0">
                <a:solidFill>
                  <a:schemeClr val="accent2">
                    <a:lumMod val="50000"/>
                  </a:schemeClr>
                </a:solidFill>
              </a:rPr>
              <a:t>Greater understanding of frustration of ‘detention’ in this context</a:t>
            </a:r>
          </a:p>
          <a:p>
            <a:r>
              <a:rPr lang="en-GB" sz="2600" dirty="0" smtClean="0">
                <a:solidFill>
                  <a:schemeClr val="accent2">
                    <a:lumMod val="50000"/>
                  </a:schemeClr>
                </a:solidFill>
              </a:rPr>
              <a:t>Depictions of the passivity and dependency of reception living – documented in Oslo (</a:t>
            </a:r>
            <a:r>
              <a:rPr lang="en-GB" sz="2600" dirty="0" err="1" smtClean="0">
                <a:solidFill>
                  <a:schemeClr val="accent2">
                    <a:lumMod val="50000"/>
                  </a:schemeClr>
                </a:solidFill>
              </a:rPr>
              <a:t>Øien</a:t>
            </a:r>
            <a:r>
              <a:rPr lang="en-GB" sz="2600" dirty="0" smtClean="0">
                <a:solidFill>
                  <a:schemeClr val="accent2">
                    <a:lumMod val="50000"/>
                  </a:schemeClr>
                </a:solidFill>
              </a:rPr>
              <a:t>, 2012)</a:t>
            </a:r>
            <a:r>
              <a:rPr lang="en-GB" sz="26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en-GB" sz="26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GB" sz="2600" dirty="0" smtClean="0">
                <a:solidFill>
                  <a:schemeClr val="accent2">
                    <a:lumMod val="50000"/>
                  </a:schemeClr>
                </a:solidFill>
              </a:rPr>
              <a:t>But balances image of detained refugees as passive, dependent – see different aspects of more obvious agency, personality, </a:t>
            </a:r>
            <a:r>
              <a:rPr lang="en-GB" sz="2600" dirty="0" err="1" smtClean="0">
                <a:solidFill>
                  <a:schemeClr val="accent2">
                    <a:lumMod val="50000"/>
                  </a:schemeClr>
                </a:solidFill>
              </a:rPr>
              <a:t>backstory</a:t>
            </a:r>
            <a:endParaRPr lang="en-GB" sz="2600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GB" sz="3200" b="1" i="1" dirty="0" smtClean="0">
                <a:solidFill>
                  <a:schemeClr val="accent3">
                    <a:lumMod val="50000"/>
                  </a:schemeClr>
                </a:solidFill>
              </a:rPr>
              <a:t>Inscribing Emotional and Physical Presence</a:t>
            </a:r>
            <a:r>
              <a:rPr lang="en-GB" sz="3200" b="1" i="1" dirty="0" smtClean="0"/>
              <a:t/>
            </a:r>
            <a:br>
              <a:rPr lang="en-GB" sz="3200" b="1" i="1" dirty="0" smtClean="0"/>
            </a:b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>
            <a:normAutofit fontScale="92500" lnSpcReduction="20000"/>
          </a:bodyPr>
          <a:lstStyle/>
          <a:p>
            <a:r>
              <a:rPr lang="en-GB" sz="2800" dirty="0" smtClean="0">
                <a:solidFill>
                  <a:schemeClr val="accent3">
                    <a:lumMod val="50000"/>
                  </a:schemeClr>
                </a:solidFill>
              </a:rPr>
              <a:t>Narratives use time in reception as time for reflection, emotional toll, missing family</a:t>
            </a:r>
          </a:p>
          <a:p>
            <a:r>
              <a:rPr lang="en-GB" sz="2800" dirty="0" smtClean="0">
                <a:solidFill>
                  <a:schemeClr val="accent3">
                    <a:lumMod val="50000"/>
                  </a:schemeClr>
                </a:solidFill>
              </a:rPr>
              <a:t>Key passages to connect to those relationships – not the usual depictions of angry ‘invasive’ Muslim men</a:t>
            </a:r>
          </a:p>
          <a:p>
            <a:endParaRPr lang="en-GB" sz="2800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GB" sz="2800" dirty="0" smtClean="0">
                <a:solidFill>
                  <a:schemeClr val="accent3">
                    <a:lumMod val="50000"/>
                  </a:schemeClr>
                </a:solidFill>
              </a:rPr>
              <a:t>Stress the sense of limbo and unresolved temporality (Conlon, 2011; Conlon et al. 2017) - no ‘happy ending’ resolution for Mohammad</a:t>
            </a:r>
          </a:p>
          <a:p>
            <a:r>
              <a:rPr lang="en-GB" sz="2800" dirty="0" smtClean="0">
                <a:solidFill>
                  <a:schemeClr val="accent3">
                    <a:lumMod val="50000"/>
                  </a:schemeClr>
                </a:solidFill>
              </a:rPr>
              <a:t>Emotional difficulties of living in an institution with strangers (</a:t>
            </a:r>
            <a:r>
              <a:rPr lang="en-GB" sz="2800" dirty="0" err="1" smtClean="0">
                <a:solidFill>
                  <a:schemeClr val="accent3">
                    <a:lumMod val="50000"/>
                  </a:schemeClr>
                </a:solidFill>
              </a:rPr>
              <a:t>Øien</a:t>
            </a:r>
            <a:r>
              <a:rPr lang="en-GB" sz="2800" dirty="0" smtClean="0">
                <a:solidFill>
                  <a:schemeClr val="accent3">
                    <a:lumMod val="50000"/>
                  </a:schemeClr>
                </a:solidFill>
              </a:rPr>
              <a:t>, 2012)</a:t>
            </a:r>
            <a:r>
              <a:rPr lang="en-GB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</a:p>
          <a:p>
            <a:endParaRPr lang="en-GB" sz="2800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GB" sz="2800" dirty="0" smtClean="0">
                <a:solidFill>
                  <a:schemeClr val="accent3">
                    <a:lumMod val="50000"/>
                  </a:schemeClr>
                </a:solidFill>
              </a:rPr>
              <a:t>Also assert physical presence of refugees in these ‘western’ spaces (Darling, 2017)</a:t>
            </a:r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i="1" dirty="0" smtClean="0">
                <a:solidFill>
                  <a:schemeClr val="accent4">
                    <a:lumMod val="50000"/>
                  </a:schemeClr>
                </a:solidFill>
              </a:rPr>
              <a:t>Borders and Boundaries</a:t>
            </a:r>
            <a:r>
              <a:rPr lang="en-GB" b="1" i="1" dirty="0" smtClean="0"/>
              <a:t/>
            </a:r>
            <a:br>
              <a:rPr lang="en-GB" b="1" i="1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sz="2600" dirty="0" smtClean="0">
                <a:solidFill>
                  <a:schemeClr val="accent4">
                    <a:lumMod val="50000"/>
                  </a:schemeClr>
                </a:solidFill>
              </a:rPr>
              <a:t>Physical – and social – borders and experiences of detention depicted very clearly</a:t>
            </a:r>
          </a:p>
          <a:p>
            <a:r>
              <a:rPr lang="en-GB" sz="2600" dirty="0" smtClean="0">
                <a:solidFill>
                  <a:schemeClr val="accent4">
                    <a:lumMod val="50000"/>
                  </a:schemeClr>
                </a:solidFill>
              </a:rPr>
              <a:t>Significance of forest setting in these narratives – Norwegian landscape, importance of nature</a:t>
            </a:r>
          </a:p>
          <a:p>
            <a:r>
              <a:rPr lang="en-GB" sz="2600" dirty="0" smtClean="0">
                <a:solidFill>
                  <a:schemeClr val="accent4">
                    <a:lumMod val="50000"/>
                  </a:schemeClr>
                </a:solidFill>
              </a:rPr>
              <a:t>Limited porosity of boundary - some freedoms to come and go, but restricted</a:t>
            </a:r>
          </a:p>
          <a:p>
            <a:r>
              <a:rPr lang="en-GB" sz="2600" dirty="0" smtClean="0">
                <a:solidFill>
                  <a:schemeClr val="accent4">
                    <a:lumMod val="50000"/>
                  </a:schemeClr>
                </a:solidFill>
              </a:rPr>
              <a:t>Narratives highlight this very well</a:t>
            </a:r>
          </a:p>
          <a:p>
            <a:r>
              <a:rPr lang="en-GB" sz="2600" dirty="0" smtClean="0">
                <a:solidFill>
                  <a:schemeClr val="accent4">
                    <a:lumMod val="50000"/>
                  </a:schemeClr>
                </a:solidFill>
              </a:rPr>
              <a:t>But also geographical isolation of location – something literature has explored (Conlon et al. 2017, 3)</a:t>
            </a:r>
          </a:p>
          <a:p>
            <a:endParaRPr lang="en-GB" sz="2600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en-GB" sz="2600" dirty="0" smtClean="0">
                <a:solidFill>
                  <a:schemeClr val="accent4">
                    <a:lumMod val="50000"/>
                  </a:schemeClr>
                </a:solidFill>
              </a:rPr>
              <a:t>A benign Norwegian experience of reception? </a:t>
            </a:r>
          </a:p>
          <a:p>
            <a:r>
              <a:rPr lang="en-GB" sz="2600" dirty="0" smtClean="0">
                <a:solidFill>
                  <a:schemeClr val="accent4">
                    <a:lumMod val="50000"/>
                  </a:schemeClr>
                </a:solidFill>
              </a:rPr>
              <a:t>Hierarchy of reception experiences in Norway, still a controlled environment (</a:t>
            </a:r>
            <a:r>
              <a:rPr lang="en-GB" sz="2600" dirty="0" err="1" smtClean="0">
                <a:solidFill>
                  <a:schemeClr val="accent4">
                    <a:lumMod val="50000"/>
                  </a:schemeClr>
                </a:solidFill>
              </a:rPr>
              <a:t>Øien</a:t>
            </a:r>
            <a:r>
              <a:rPr lang="en-GB" sz="2600" dirty="0" smtClean="0">
                <a:solidFill>
                  <a:schemeClr val="accent4">
                    <a:lumMod val="50000"/>
                  </a:schemeClr>
                </a:solidFill>
              </a:rPr>
              <a:t>, 2012)</a:t>
            </a:r>
            <a:r>
              <a:rPr lang="en-GB" sz="26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endParaRPr lang="en-GB" sz="2600" dirty="0" smtClean="0">
              <a:solidFill>
                <a:schemeClr val="accent4">
                  <a:lumMod val="50000"/>
                </a:schemeClr>
              </a:solidFill>
            </a:endParaRPr>
          </a:p>
          <a:p>
            <a:endParaRPr lang="en-GB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>
                    <a:lumMod val="75000"/>
                  </a:schemeClr>
                </a:solidFill>
              </a:rPr>
              <a:t>Overview</a:t>
            </a:r>
            <a:endParaRPr lang="en-GB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800" dirty="0" smtClean="0">
                <a:solidFill>
                  <a:schemeClr val="tx2">
                    <a:lumMod val="50000"/>
                  </a:schemeClr>
                </a:solidFill>
              </a:rPr>
              <a:t>Powerful intervention in current representations of refugees – consciously doing political work</a:t>
            </a:r>
          </a:p>
          <a:p>
            <a:r>
              <a:rPr lang="en-GB" sz="2800" dirty="0" err="1" smtClean="0">
                <a:solidFill>
                  <a:schemeClr val="tx2">
                    <a:lumMod val="50000"/>
                  </a:schemeClr>
                </a:solidFill>
              </a:rPr>
              <a:t>Visualilty</a:t>
            </a:r>
            <a:r>
              <a:rPr lang="en-GB" sz="2800" dirty="0" smtClean="0">
                <a:solidFill>
                  <a:schemeClr val="tx2">
                    <a:lumMod val="50000"/>
                  </a:schemeClr>
                </a:solidFill>
              </a:rPr>
              <a:t> especially is key to connecting with potential audience/viewers</a:t>
            </a:r>
          </a:p>
          <a:p>
            <a:endParaRPr lang="en-GB" sz="2800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GB" sz="2800" dirty="0" smtClean="0">
                <a:solidFill>
                  <a:schemeClr val="tx2">
                    <a:lumMod val="50000"/>
                  </a:schemeClr>
                </a:solidFill>
              </a:rPr>
              <a:t>Able to show reception experiences as part of wider experience of migration</a:t>
            </a:r>
          </a:p>
          <a:p>
            <a:r>
              <a:rPr lang="en-GB" sz="2800" dirty="0" smtClean="0">
                <a:solidFill>
                  <a:schemeClr val="tx2">
                    <a:lumMod val="50000"/>
                  </a:schemeClr>
                </a:solidFill>
              </a:rPr>
              <a:t>Allows a deeper appreciation for frustration and pain of limbo and institutionalisation after such perilous journeys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GB" sz="4000" b="1" dirty="0" smtClean="0"/>
              <a:t>References</a:t>
            </a:r>
            <a:endParaRPr lang="en-GB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229600" cy="5638800"/>
          </a:xfrm>
        </p:spPr>
        <p:txBody>
          <a:bodyPr>
            <a:noAutofit/>
          </a:bodyPr>
          <a:lstStyle/>
          <a:p>
            <a:pPr lvl="0"/>
            <a:r>
              <a:rPr lang="en-GB" sz="1500" dirty="0" smtClean="0"/>
              <a:t>Arendt, H (1963) </a:t>
            </a:r>
            <a:r>
              <a:rPr lang="en-GB" sz="1500" i="1" dirty="0" smtClean="0"/>
              <a:t>On Revolution</a:t>
            </a:r>
            <a:r>
              <a:rPr lang="en-GB" sz="1500" dirty="0" smtClean="0"/>
              <a:t> (Faber &amp; Faber)</a:t>
            </a:r>
          </a:p>
          <a:p>
            <a:r>
              <a:rPr lang="en-GB" sz="1500" dirty="0" smtClean="0"/>
              <a:t>Burrell, K &amp; </a:t>
            </a:r>
            <a:r>
              <a:rPr lang="en-GB" sz="1500" dirty="0" err="1" smtClean="0"/>
              <a:t>Hörschelmann</a:t>
            </a:r>
            <a:r>
              <a:rPr lang="en-GB" sz="1500" dirty="0" smtClean="0"/>
              <a:t>, K (2018) ‘Perilous Journeys: Visualising the </a:t>
            </a:r>
            <a:r>
              <a:rPr lang="en-GB" sz="1500" dirty="0" err="1" smtClean="0"/>
              <a:t>Racialised</a:t>
            </a:r>
            <a:r>
              <a:rPr lang="en-GB" sz="1500" dirty="0" smtClean="0"/>
              <a:t> “Refugee Crisis”’, </a:t>
            </a:r>
            <a:r>
              <a:rPr lang="en-GB" sz="1500" i="1" dirty="0" smtClean="0"/>
              <a:t>Antipode </a:t>
            </a:r>
            <a:r>
              <a:rPr lang="en-GB" sz="1500" dirty="0" smtClean="0"/>
              <a:t>– on-line first</a:t>
            </a:r>
          </a:p>
          <a:p>
            <a:r>
              <a:rPr lang="en-GB" sz="1500" dirty="0" smtClean="0"/>
              <a:t>Conlon, D (2011) ‘Waiting: Feminist perspectives on the </a:t>
            </a:r>
            <a:r>
              <a:rPr lang="en-GB" sz="1500" dirty="0" err="1" smtClean="0"/>
              <a:t>spacings</a:t>
            </a:r>
            <a:r>
              <a:rPr lang="en-GB" sz="1500" dirty="0" smtClean="0"/>
              <a:t>/timings of migrant (</a:t>
            </a:r>
            <a:r>
              <a:rPr lang="en-GB" sz="1500" dirty="0" err="1" smtClean="0"/>
              <a:t>im</a:t>
            </a:r>
            <a:r>
              <a:rPr lang="en-GB" sz="1500" dirty="0" smtClean="0"/>
              <a:t>) mobility’ </a:t>
            </a:r>
            <a:r>
              <a:rPr lang="en-GB" sz="1500" i="1" dirty="0" smtClean="0"/>
              <a:t>Gender, Place &amp; Culture</a:t>
            </a:r>
            <a:r>
              <a:rPr lang="en-GB" sz="1500" dirty="0" smtClean="0"/>
              <a:t>, </a:t>
            </a:r>
            <a:r>
              <a:rPr lang="en-GB" sz="1500" i="1" dirty="0" smtClean="0"/>
              <a:t>18</a:t>
            </a:r>
            <a:r>
              <a:rPr lang="en-GB" sz="1500" dirty="0" smtClean="0"/>
              <a:t>(3), 353-360.</a:t>
            </a:r>
          </a:p>
          <a:p>
            <a:r>
              <a:rPr lang="en-GB" sz="1500" dirty="0" smtClean="0"/>
              <a:t>Conlon, D </a:t>
            </a:r>
            <a:r>
              <a:rPr lang="en-GB" sz="1500" dirty="0" err="1" smtClean="0"/>
              <a:t>Hiemstra</a:t>
            </a:r>
            <a:r>
              <a:rPr lang="en-GB" sz="1500" dirty="0" smtClean="0"/>
              <a:t>, N &amp; </a:t>
            </a:r>
            <a:r>
              <a:rPr lang="en-GB" sz="1500" dirty="0" err="1" smtClean="0"/>
              <a:t>Mountz</a:t>
            </a:r>
            <a:r>
              <a:rPr lang="en-GB" sz="1500" dirty="0" smtClean="0"/>
              <a:t>, A (2017) ‘Spatial Control: Geographical approaches to the study of immigration detention’, Global Detention Project Working Paper No. 24</a:t>
            </a:r>
          </a:p>
          <a:p>
            <a:r>
              <a:rPr lang="en-GB" sz="1500" dirty="0" smtClean="0"/>
              <a:t>Darling, J (2017) ‘Forced migration and the city: Irregularity, informality, and the politics of presence’,  </a:t>
            </a:r>
            <a:r>
              <a:rPr lang="en-GB" sz="1500" i="1" dirty="0" smtClean="0"/>
              <a:t>Progress in Human Geography </a:t>
            </a:r>
            <a:r>
              <a:rPr lang="en-GB" sz="1500" dirty="0" smtClean="0"/>
              <a:t>41(2):178–198</a:t>
            </a:r>
          </a:p>
          <a:p>
            <a:r>
              <a:rPr lang="en-GB" sz="1500" dirty="0" smtClean="0"/>
              <a:t>Dittmer, J (2010) ‘Comic book visualities: A methodological manifesto on geography, montage</a:t>
            </a:r>
          </a:p>
          <a:p>
            <a:r>
              <a:rPr lang="en-GB" sz="1500" dirty="0" smtClean="0"/>
              <a:t>and narration’, </a:t>
            </a:r>
            <a:r>
              <a:rPr lang="en-GB" sz="1500" i="1" dirty="0" smtClean="0"/>
              <a:t>Transactions of the Institute of British Geographers </a:t>
            </a:r>
            <a:r>
              <a:rPr lang="en-GB" sz="1500" dirty="0" smtClean="0"/>
              <a:t>35(2):222–236 </a:t>
            </a:r>
          </a:p>
          <a:p>
            <a:r>
              <a:rPr lang="en-GB" sz="1500" dirty="0" smtClean="0"/>
              <a:t>Hall, A (2012) </a:t>
            </a:r>
            <a:r>
              <a:rPr lang="en-GB" sz="1500" i="1" dirty="0" smtClean="0"/>
              <a:t>Border watch: cultures of immigration, detention and control</a:t>
            </a:r>
            <a:r>
              <a:rPr lang="en-GB" sz="1500" dirty="0" smtClean="0"/>
              <a:t>. London: Pluto Press.</a:t>
            </a:r>
          </a:p>
          <a:p>
            <a:r>
              <a:rPr lang="en-GB" sz="1500" dirty="0" err="1" smtClean="0"/>
              <a:t>Jewkes</a:t>
            </a:r>
            <a:r>
              <a:rPr lang="en-GB" sz="1500" dirty="0" smtClean="0"/>
              <a:t>, Y (2013) ‘On </a:t>
            </a:r>
            <a:r>
              <a:rPr lang="en-GB" sz="1500" dirty="0" err="1" smtClean="0"/>
              <a:t>carceral</a:t>
            </a:r>
            <a:r>
              <a:rPr lang="en-GB" sz="1500" dirty="0" smtClean="0"/>
              <a:t> space and agency.’, in Moran, D, Gill N &amp; Conlon D (</a:t>
            </a:r>
            <a:r>
              <a:rPr lang="en-GB" sz="1500" dirty="0" err="1" smtClean="0"/>
              <a:t>eds</a:t>
            </a:r>
            <a:r>
              <a:rPr lang="en-GB" sz="1500" dirty="0" smtClean="0"/>
              <a:t>) </a:t>
            </a:r>
            <a:r>
              <a:rPr lang="en-GB" sz="1500" i="1" dirty="0" err="1" smtClean="0"/>
              <a:t>Carceral</a:t>
            </a:r>
            <a:r>
              <a:rPr lang="en-GB" sz="1500" i="1" dirty="0" smtClean="0"/>
              <a:t> spaces: mobility and agency in imprisonment and migrant detention</a:t>
            </a:r>
            <a:r>
              <a:rPr lang="en-GB" sz="1500" dirty="0" smtClean="0"/>
              <a:t>, </a:t>
            </a:r>
            <a:r>
              <a:rPr lang="en-GB" sz="1500" dirty="0" err="1" smtClean="0"/>
              <a:t>Routledge</a:t>
            </a:r>
            <a:r>
              <a:rPr lang="en-GB" sz="1500" dirty="0" smtClean="0"/>
              <a:t>, 127-131</a:t>
            </a:r>
          </a:p>
          <a:p>
            <a:r>
              <a:rPr lang="en-GB" sz="1500" dirty="0" err="1" smtClean="0"/>
              <a:t>Øien</a:t>
            </a:r>
            <a:r>
              <a:rPr lang="en-GB" sz="1500" dirty="0" smtClean="0"/>
              <a:t>, C (2012)</a:t>
            </a:r>
            <a:r>
              <a:rPr lang="en-GB" sz="1500" b="1" dirty="0" smtClean="0"/>
              <a:t> ‘</a:t>
            </a:r>
            <a:r>
              <a:rPr lang="en-GB" sz="1500" dirty="0" smtClean="0"/>
              <a:t>A sense of control: Why rejected asylum seekers move out of reception centres’, FAFO </a:t>
            </a:r>
          </a:p>
          <a:p>
            <a:r>
              <a:rPr lang="en-GB" sz="1500" dirty="0" err="1" smtClean="0"/>
              <a:t>Pakes</a:t>
            </a:r>
            <a:r>
              <a:rPr lang="en-GB" sz="1500" dirty="0" smtClean="0"/>
              <a:t>, F &amp; Holt, K (2017) ‘</a:t>
            </a:r>
            <a:r>
              <a:rPr lang="en-GB" sz="1500" dirty="0" err="1" smtClean="0"/>
              <a:t>Crimmigration</a:t>
            </a:r>
            <a:r>
              <a:rPr lang="en-GB" sz="1500" dirty="0" smtClean="0"/>
              <a:t> and the prison: Comparing trends in prison policy and practice in England &amp; Wales and Norway’ </a:t>
            </a:r>
            <a:r>
              <a:rPr lang="en-GB" sz="1500" i="1" dirty="0" smtClean="0"/>
              <a:t>European Journal of Criminology</a:t>
            </a:r>
            <a:r>
              <a:rPr lang="en-GB" sz="1500" dirty="0" smtClean="0"/>
              <a:t>, </a:t>
            </a:r>
            <a:r>
              <a:rPr lang="en-GB" sz="1500" i="1" dirty="0" smtClean="0"/>
              <a:t>14</a:t>
            </a:r>
            <a:r>
              <a:rPr lang="en-GB" sz="1500" dirty="0" smtClean="0"/>
              <a:t>(1), 63-77.</a:t>
            </a:r>
          </a:p>
          <a:p>
            <a:r>
              <a:rPr lang="en-GB" sz="1500" dirty="0" err="1" smtClean="0"/>
              <a:t>Ugelvik</a:t>
            </a:r>
            <a:r>
              <a:rPr lang="en-GB" sz="1500" dirty="0" smtClean="0"/>
              <a:t>, T (2016) ‘Low-Trust Policing in a High-Trust Society: The Norwegian Police Immigration Detention Centre and the Search for Public Sphere Legitimacy’, </a:t>
            </a:r>
            <a:r>
              <a:rPr lang="en-GB" sz="1500" i="1" dirty="0" smtClean="0"/>
              <a:t>Nordisk </a:t>
            </a:r>
            <a:r>
              <a:rPr lang="en-GB" sz="1500" i="1" dirty="0" err="1" smtClean="0"/>
              <a:t>politiforskning</a:t>
            </a:r>
            <a:r>
              <a:rPr lang="en-GB" sz="1500" dirty="0" smtClean="0"/>
              <a:t>, </a:t>
            </a:r>
            <a:r>
              <a:rPr lang="en-GB" sz="1500" i="1" dirty="0" smtClean="0"/>
              <a:t>3</a:t>
            </a:r>
            <a:r>
              <a:rPr lang="en-GB" sz="1500" dirty="0" smtClean="0"/>
              <a:t>(02), 181-198.</a:t>
            </a:r>
            <a:endParaRPr lang="en-GB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962</TotalTime>
  <Words>633</Words>
  <Application>Microsoft Office PowerPoint</Application>
  <PresentationFormat>On-screen Show (4:3)</PresentationFormat>
  <Paragraphs>83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 Perilous Mobilities and Immobilities: Visualising Refugee Detention in Europe       </vt:lpstr>
      <vt:lpstr>Case-Study: ‘A Perilous Journey’ </vt:lpstr>
      <vt:lpstr>Visualising the ‘Refugee Crisis’</vt:lpstr>
      <vt:lpstr>Depicting Asylum Reception</vt:lpstr>
      <vt:lpstr>Im/mobility and Agency </vt:lpstr>
      <vt:lpstr>Inscribing Emotional and Physical Presence </vt:lpstr>
      <vt:lpstr>Borders and Boundaries </vt:lpstr>
      <vt:lpstr>Overview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Practicing Everywhere Citizenship   Notes from the Polish/UK Experience</dc:title>
  <dc:creator>Kathy Burrell</dc:creator>
  <cp:lastModifiedBy>Turner, Jennifer [jet30]</cp:lastModifiedBy>
  <cp:revision>199</cp:revision>
  <dcterms:created xsi:type="dcterms:W3CDTF">2006-08-16T00:00:00Z</dcterms:created>
  <dcterms:modified xsi:type="dcterms:W3CDTF">2019-01-04T12:29:21Z</dcterms:modified>
</cp:coreProperties>
</file>