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66" r:id="rId3"/>
    <p:sldId id="257" r:id="rId4"/>
    <p:sldId id="267" r:id="rId5"/>
    <p:sldId id="273" r:id="rId6"/>
    <p:sldId id="268" r:id="rId7"/>
    <p:sldId id="263" r:id="rId8"/>
    <p:sldId id="258" r:id="rId9"/>
    <p:sldId id="279" r:id="rId10"/>
    <p:sldId id="259" r:id="rId11"/>
    <p:sldId id="274" r:id="rId12"/>
    <p:sldId id="270" r:id="rId13"/>
    <p:sldId id="276" r:id="rId14"/>
    <p:sldId id="277" r:id="rId15"/>
    <p:sldId id="278" r:id="rId16"/>
    <p:sldId id="280" r:id="rId17"/>
    <p:sldId id="262"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66"/>
    <p:restoredTop sz="95179"/>
  </p:normalViewPr>
  <p:slideViewPr>
    <p:cSldViewPr snapToGrid="0" snapToObjects="1">
      <p:cViewPr varScale="1">
        <p:scale>
          <a:sx n="60" d="100"/>
          <a:sy n="60" d="100"/>
        </p:scale>
        <p:origin x="184"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9FAB13-1C8C-AC42-9D20-0839AC6C4B71}" type="datetimeFigureOut">
              <a:rPr lang="en-US" smtClean="0"/>
              <a:t>12/3/18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F8F936-A0D3-B941-ABB6-3A1FF06FE745}" type="slidenum">
              <a:rPr lang="en-US" smtClean="0"/>
              <a:t>‹#›</a:t>
            </a:fld>
            <a:endParaRPr lang="en-US"/>
          </a:p>
        </p:txBody>
      </p:sp>
    </p:spTree>
    <p:extLst>
      <p:ext uri="{BB962C8B-B14F-4D97-AF65-F5344CB8AC3E}">
        <p14:creationId xmlns:p14="http://schemas.microsoft.com/office/powerpoint/2010/main" val="421904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1</a:t>
            </a:fld>
            <a:endParaRPr lang="en-US"/>
          </a:p>
        </p:txBody>
      </p:sp>
    </p:spTree>
    <p:extLst>
      <p:ext uri="{BB962C8B-B14F-4D97-AF65-F5344CB8AC3E}">
        <p14:creationId xmlns:p14="http://schemas.microsoft.com/office/powerpoint/2010/main" val="3116996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2</a:t>
            </a:fld>
            <a:endParaRPr lang="en-US"/>
          </a:p>
        </p:txBody>
      </p:sp>
    </p:spTree>
    <p:extLst>
      <p:ext uri="{BB962C8B-B14F-4D97-AF65-F5344CB8AC3E}">
        <p14:creationId xmlns:p14="http://schemas.microsoft.com/office/powerpoint/2010/main" val="2725381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sz="1200" kern="1200" dirty="0">
                <a:solidFill>
                  <a:schemeClr val="tx1"/>
                </a:solidFill>
                <a:effectLst/>
                <a:latin typeface="+mn-lt"/>
                <a:ea typeface="+mn-ea"/>
                <a:cs typeface="+mn-cs"/>
              </a:rPr>
              <a:t>Transfers are mundane</a:t>
            </a:r>
          </a:p>
          <a:p>
            <a:pPr marL="171450" indent="-171450">
              <a:buFontTx/>
              <a:buChar char="-"/>
            </a:pPr>
            <a:r>
              <a:rPr lang="en-US" sz="1200" kern="1200" dirty="0">
                <a:solidFill>
                  <a:schemeClr val="tx1"/>
                </a:solidFill>
                <a:effectLst/>
                <a:latin typeface="+mn-lt"/>
                <a:ea typeface="+mn-ea"/>
                <a:cs typeface="+mn-cs"/>
              </a:rPr>
              <a:t>The mundanity of transfers is exactly what make them central to understanding the system. This chapter considers this nitty-gritty of transfers: what they actually are, how many of them happen, who receives them, and why. Sitting in the midst of the logistics of transfers, supposedly apolitical and unimportant, it will contend that none of these traits are inevitable. Instead, the transfer system can be understood through research on critical logistics and circuits of capital, highlighting the politicization of flows of people and the ways those flows reflect broader flows of capital. </a:t>
            </a:r>
          </a:p>
          <a:p>
            <a:pPr marL="171450" indent="-171450">
              <a:buFontTx/>
              <a:buChar char="-"/>
            </a:pPr>
            <a:r>
              <a:rPr lang="en-US" sz="1200" kern="1200" dirty="0">
                <a:solidFill>
                  <a:schemeClr val="tx1"/>
                </a:solidFill>
                <a:effectLst/>
                <a:latin typeface="+mn-lt"/>
                <a:ea typeface="+mn-ea"/>
                <a:cs typeface="+mn-cs"/>
              </a:rPr>
              <a:t>In short, this paper will ask why and how people get on the many buses that route their journeys within the carceral system through prison transfers. </a:t>
            </a:r>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3</a:t>
            </a:fld>
            <a:endParaRPr lang="en-US"/>
          </a:p>
        </p:txBody>
      </p:sp>
    </p:spTree>
    <p:extLst>
      <p:ext uri="{BB962C8B-B14F-4D97-AF65-F5344CB8AC3E}">
        <p14:creationId xmlns:p14="http://schemas.microsoft.com/office/powerpoint/2010/main" val="2211003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4</a:t>
            </a:fld>
            <a:endParaRPr lang="en-US"/>
          </a:p>
        </p:txBody>
      </p:sp>
    </p:spTree>
    <p:extLst>
      <p:ext uri="{BB962C8B-B14F-4D97-AF65-F5344CB8AC3E}">
        <p14:creationId xmlns:p14="http://schemas.microsoft.com/office/powerpoint/2010/main" val="3356000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5</a:t>
            </a:fld>
            <a:endParaRPr lang="en-US"/>
          </a:p>
        </p:txBody>
      </p:sp>
    </p:spTree>
    <p:extLst>
      <p:ext uri="{BB962C8B-B14F-4D97-AF65-F5344CB8AC3E}">
        <p14:creationId xmlns:p14="http://schemas.microsoft.com/office/powerpoint/2010/main" val="3980102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6</a:t>
            </a:fld>
            <a:endParaRPr lang="en-US"/>
          </a:p>
        </p:txBody>
      </p:sp>
    </p:spTree>
    <p:extLst>
      <p:ext uri="{BB962C8B-B14F-4D97-AF65-F5344CB8AC3E}">
        <p14:creationId xmlns:p14="http://schemas.microsoft.com/office/powerpoint/2010/main" val="1347227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7</a:t>
            </a:fld>
            <a:endParaRPr lang="en-US"/>
          </a:p>
        </p:txBody>
      </p:sp>
    </p:spTree>
    <p:extLst>
      <p:ext uri="{BB962C8B-B14F-4D97-AF65-F5344CB8AC3E}">
        <p14:creationId xmlns:p14="http://schemas.microsoft.com/office/powerpoint/2010/main" val="2615339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What is a transfer? </a:t>
            </a:r>
          </a:p>
          <a:p>
            <a:pPr marL="228600" indent="-228600">
              <a:buAutoNum type="arabicPeriod"/>
            </a:pPr>
            <a:r>
              <a:rPr lang="en-US" dirty="0"/>
              <a:t>Logics of transfer – ‘official reasons’ </a:t>
            </a:r>
          </a:p>
          <a:p>
            <a:pPr marL="228600" indent="-228600">
              <a:buAutoNum type="arabicPeriod"/>
            </a:pPr>
            <a:r>
              <a:rPr lang="en-US" dirty="0"/>
              <a:t>But, there are underlying reasons</a:t>
            </a:r>
          </a:p>
        </p:txBody>
      </p:sp>
      <p:sp>
        <p:nvSpPr>
          <p:cNvPr id="4" name="Slide Number Placeholder 3"/>
          <p:cNvSpPr>
            <a:spLocks noGrp="1"/>
          </p:cNvSpPr>
          <p:nvPr>
            <p:ph type="sldNum" sz="quarter" idx="5"/>
          </p:nvPr>
        </p:nvSpPr>
        <p:spPr/>
        <p:txBody>
          <a:bodyPr/>
          <a:lstStyle/>
          <a:p>
            <a:fld id="{D9F8F936-A0D3-B941-ABB6-3A1FF06FE745}" type="slidenum">
              <a:rPr lang="en-US" smtClean="0"/>
              <a:t>8</a:t>
            </a:fld>
            <a:endParaRPr lang="en-US"/>
          </a:p>
        </p:txBody>
      </p:sp>
    </p:spTree>
    <p:extLst>
      <p:ext uri="{BB962C8B-B14F-4D97-AF65-F5344CB8AC3E}">
        <p14:creationId xmlns:p14="http://schemas.microsoft.com/office/powerpoint/2010/main" val="653166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What is a transfer? </a:t>
            </a:r>
          </a:p>
          <a:p>
            <a:pPr marL="228600" indent="-228600">
              <a:buAutoNum type="arabicPeriod"/>
            </a:pPr>
            <a:r>
              <a:rPr lang="en-US" dirty="0"/>
              <a:t>Logics of transfer – ‘official reasons’ </a:t>
            </a:r>
          </a:p>
          <a:p>
            <a:pPr marL="228600" indent="-228600">
              <a:buAutoNum type="arabicPeriod"/>
            </a:pPr>
            <a:r>
              <a:rPr lang="en-US" dirty="0"/>
              <a:t>But, there are underlying reasons</a:t>
            </a:r>
          </a:p>
        </p:txBody>
      </p:sp>
      <p:sp>
        <p:nvSpPr>
          <p:cNvPr id="4" name="Slide Number Placeholder 3"/>
          <p:cNvSpPr>
            <a:spLocks noGrp="1"/>
          </p:cNvSpPr>
          <p:nvPr>
            <p:ph type="sldNum" sz="quarter" idx="5"/>
          </p:nvPr>
        </p:nvSpPr>
        <p:spPr/>
        <p:txBody>
          <a:bodyPr/>
          <a:lstStyle/>
          <a:p>
            <a:fld id="{D9F8F936-A0D3-B941-ABB6-3A1FF06FE745}" type="slidenum">
              <a:rPr lang="en-US" smtClean="0"/>
              <a:t>9</a:t>
            </a:fld>
            <a:endParaRPr lang="en-US"/>
          </a:p>
        </p:txBody>
      </p:sp>
    </p:spTree>
    <p:extLst>
      <p:ext uri="{BB962C8B-B14F-4D97-AF65-F5344CB8AC3E}">
        <p14:creationId xmlns:p14="http://schemas.microsoft.com/office/powerpoint/2010/main" val="833666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11</a:t>
            </a:fld>
            <a:endParaRPr lang="en-US"/>
          </a:p>
        </p:txBody>
      </p:sp>
    </p:spTree>
    <p:extLst>
      <p:ext uri="{BB962C8B-B14F-4D97-AF65-F5344CB8AC3E}">
        <p14:creationId xmlns:p14="http://schemas.microsoft.com/office/powerpoint/2010/main" val="3983663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12</a:t>
            </a:fld>
            <a:endParaRPr lang="en-US"/>
          </a:p>
        </p:txBody>
      </p:sp>
    </p:spTree>
    <p:extLst>
      <p:ext uri="{BB962C8B-B14F-4D97-AF65-F5344CB8AC3E}">
        <p14:creationId xmlns:p14="http://schemas.microsoft.com/office/powerpoint/2010/main" val="1390691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13</a:t>
            </a:fld>
            <a:endParaRPr lang="en-US"/>
          </a:p>
        </p:txBody>
      </p:sp>
    </p:spTree>
    <p:extLst>
      <p:ext uri="{BB962C8B-B14F-4D97-AF65-F5344CB8AC3E}">
        <p14:creationId xmlns:p14="http://schemas.microsoft.com/office/powerpoint/2010/main" val="644529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14</a:t>
            </a:fld>
            <a:endParaRPr lang="en-US"/>
          </a:p>
        </p:txBody>
      </p:sp>
    </p:spTree>
    <p:extLst>
      <p:ext uri="{BB962C8B-B14F-4D97-AF65-F5344CB8AC3E}">
        <p14:creationId xmlns:p14="http://schemas.microsoft.com/office/powerpoint/2010/main" val="2537902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15</a:t>
            </a:fld>
            <a:endParaRPr lang="en-US"/>
          </a:p>
        </p:txBody>
      </p:sp>
    </p:spTree>
    <p:extLst>
      <p:ext uri="{BB962C8B-B14F-4D97-AF65-F5344CB8AC3E}">
        <p14:creationId xmlns:p14="http://schemas.microsoft.com/office/powerpoint/2010/main" val="2786397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“Walls turned sideways are bridges” – Angela Davis</a:t>
            </a:r>
          </a:p>
          <a:p>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16</a:t>
            </a:fld>
            <a:endParaRPr lang="en-US"/>
          </a:p>
        </p:txBody>
      </p:sp>
    </p:spTree>
    <p:extLst>
      <p:ext uri="{BB962C8B-B14F-4D97-AF65-F5344CB8AC3E}">
        <p14:creationId xmlns:p14="http://schemas.microsoft.com/office/powerpoint/2010/main" val="444356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“Walls turned sideways are bridges” – Angela Davis</a:t>
            </a:r>
          </a:p>
          <a:p>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17</a:t>
            </a:fld>
            <a:endParaRPr lang="en-US"/>
          </a:p>
        </p:txBody>
      </p:sp>
    </p:spTree>
    <p:extLst>
      <p:ext uri="{BB962C8B-B14F-4D97-AF65-F5344CB8AC3E}">
        <p14:creationId xmlns:p14="http://schemas.microsoft.com/office/powerpoint/2010/main" val="2525752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“Walls turned sideways are bridges” – Angela Davis</a:t>
            </a:r>
          </a:p>
          <a:p>
            <a:endParaRPr lang="en-US" dirty="0"/>
          </a:p>
        </p:txBody>
      </p:sp>
      <p:sp>
        <p:nvSpPr>
          <p:cNvPr id="4" name="Slide Number Placeholder 3"/>
          <p:cNvSpPr>
            <a:spLocks noGrp="1"/>
          </p:cNvSpPr>
          <p:nvPr>
            <p:ph type="sldNum" sz="quarter" idx="5"/>
          </p:nvPr>
        </p:nvSpPr>
        <p:spPr/>
        <p:txBody>
          <a:bodyPr/>
          <a:lstStyle/>
          <a:p>
            <a:fld id="{D9F8F936-A0D3-B941-ABB6-3A1FF06FE745}" type="slidenum">
              <a:rPr lang="en-US" smtClean="0"/>
              <a:t>18</a:t>
            </a:fld>
            <a:endParaRPr lang="en-US"/>
          </a:p>
        </p:txBody>
      </p:sp>
    </p:spTree>
    <p:extLst>
      <p:ext uri="{BB962C8B-B14F-4D97-AF65-F5344CB8AC3E}">
        <p14:creationId xmlns:p14="http://schemas.microsoft.com/office/powerpoint/2010/main" val="3339130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66108-33DB-524B-9280-05758D7750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CEDD38-A3A2-B643-950A-78DF26D222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3A46CB-1601-9A4B-BE03-9DCF0F89E6AC}"/>
              </a:ext>
            </a:extLst>
          </p:cNvPr>
          <p:cNvSpPr>
            <a:spLocks noGrp="1"/>
          </p:cNvSpPr>
          <p:nvPr>
            <p:ph type="dt" sz="half" idx="10"/>
          </p:nvPr>
        </p:nvSpPr>
        <p:spPr/>
        <p:txBody>
          <a:bodyPr/>
          <a:lstStyle/>
          <a:p>
            <a:fld id="{E5CA1FAF-0D30-544E-8BCB-188C9A7B5C4D}" type="datetimeFigureOut">
              <a:rPr lang="en-US" smtClean="0"/>
              <a:t>12/3/18</a:t>
            </a:fld>
            <a:endParaRPr lang="en-US"/>
          </a:p>
        </p:txBody>
      </p:sp>
      <p:sp>
        <p:nvSpPr>
          <p:cNvPr id="5" name="Footer Placeholder 4">
            <a:extLst>
              <a:ext uri="{FF2B5EF4-FFF2-40B4-BE49-F238E27FC236}">
                <a16:creationId xmlns:a16="http://schemas.microsoft.com/office/drawing/2014/main" id="{08FDAD13-3D6E-2E4C-AB5D-C65095BA6E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9C7E46-6466-E646-A8CF-71281CE76EF9}"/>
              </a:ext>
            </a:extLst>
          </p:cNvPr>
          <p:cNvSpPr>
            <a:spLocks noGrp="1"/>
          </p:cNvSpPr>
          <p:nvPr>
            <p:ph type="sldNum" sz="quarter" idx="12"/>
          </p:nvPr>
        </p:nvSpPr>
        <p:spPr/>
        <p:txBody>
          <a:bodyPr/>
          <a:lstStyle/>
          <a:p>
            <a:fld id="{DB274B3E-1D18-AF44-8536-CA88C2F49EE9}" type="slidenum">
              <a:rPr lang="en-US" smtClean="0"/>
              <a:t>‹#›</a:t>
            </a:fld>
            <a:endParaRPr lang="en-US"/>
          </a:p>
        </p:txBody>
      </p:sp>
    </p:spTree>
    <p:extLst>
      <p:ext uri="{BB962C8B-B14F-4D97-AF65-F5344CB8AC3E}">
        <p14:creationId xmlns:p14="http://schemas.microsoft.com/office/powerpoint/2010/main" val="1566727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22321-7FF8-9149-9E97-450131CD17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D37C8E-8950-B740-864D-C93707EC76A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C0207A-0438-9641-8754-3DE28B484371}"/>
              </a:ext>
            </a:extLst>
          </p:cNvPr>
          <p:cNvSpPr>
            <a:spLocks noGrp="1"/>
          </p:cNvSpPr>
          <p:nvPr>
            <p:ph type="dt" sz="half" idx="10"/>
          </p:nvPr>
        </p:nvSpPr>
        <p:spPr/>
        <p:txBody>
          <a:bodyPr/>
          <a:lstStyle/>
          <a:p>
            <a:fld id="{E5CA1FAF-0D30-544E-8BCB-188C9A7B5C4D}" type="datetimeFigureOut">
              <a:rPr lang="en-US" smtClean="0"/>
              <a:t>12/3/18</a:t>
            </a:fld>
            <a:endParaRPr lang="en-US"/>
          </a:p>
        </p:txBody>
      </p:sp>
      <p:sp>
        <p:nvSpPr>
          <p:cNvPr id="5" name="Footer Placeholder 4">
            <a:extLst>
              <a:ext uri="{FF2B5EF4-FFF2-40B4-BE49-F238E27FC236}">
                <a16:creationId xmlns:a16="http://schemas.microsoft.com/office/drawing/2014/main" id="{D5ADD7E4-9E2F-A240-AE2E-2D15043BE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DB8514-9B69-2842-A173-BB3C7928E862}"/>
              </a:ext>
            </a:extLst>
          </p:cNvPr>
          <p:cNvSpPr>
            <a:spLocks noGrp="1"/>
          </p:cNvSpPr>
          <p:nvPr>
            <p:ph type="sldNum" sz="quarter" idx="12"/>
          </p:nvPr>
        </p:nvSpPr>
        <p:spPr/>
        <p:txBody>
          <a:bodyPr/>
          <a:lstStyle/>
          <a:p>
            <a:fld id="{DB274B3E-1D18-AF44-8536-CA88C2F49EE9}" type="slidenum">
              <a:rPr lang="en-US" smtClean="0"/>
              <a:t>‹#›</a:t>
            </a:fld>
            <a:endParaRPr lang="en-US"/>
          </a:p>
        </p:txBody>
      </p:sp>
    </p:spTree>
    <p:extLst>
      <p:ext uri="{BB962C8B-B14F-4D97-AF65-F5344CB8AC3E}">
        <p14:creationId xmlns:p14="http://schemas.microsoft.com/office/powerpoint/2010/main" val="1659906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3FBE6-E3E0-E847-8935-778794C8ED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B4C660-383E-1F41-8636-4EA14C5731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63D3A59-F113-7F46-B5A3-9C3103CD8585}"/>
              </a:ext>
            </a:extLst>
          </p:cNvPr>
          <p:cNvSpPr>
            <a:spLocks noGrp="1"/>
          </p:cNvSpPr>
          <p:nvPr>
            <p:ph type="dt" sz="half" idx="10"/>
          </p:nvPr>
        </p:nvSpPr>
        <p:spPr/>
        <p:txBody>
          <a:bodyPr/>
          <a:lstStyle/>
          <a:p>
            <a:fld id="{E5CA1FAF-0D30-544E-8BCB-188C9A7B5C4D}" type="datetimeFigureOut">
              <a:rPr lang="en-US" smtClean="0"/>
              <a:t>12/3/18</a:t>
            </a:fld>
            <a:endParaRPr lang="en-US"/>
          </a:p>
        </p:txBody>
      </p:sp>
      <p:sp>
        <p:nvSpPr>
          <p:cNvPr id="5" name="Footer Placeholder 4">
            <a:extLst>
              <a:ext uri="{FF2B5EF4-FFF2-40B4-BE49-F238E27FC236}">
                <a16:creationId xmlns:a16="http://schemas.microsoft.com/office/drawing/2014/main" id="{F665549B-5AB7-884D-8FA0-B1FD61701E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C69710-AFBF-6949-AAA4-A9AB5AC6B59B}"/>
              </a:ext>
            </a:extLst>
          </p:cNvPr>
          <p:cNvSpPr>
            <a:spLocks noGrp="1"/>
          </p:cNvSpPr>
          <p:nvPr>
            <p:ph type="sldNum" sz="quarter" idx="12"/>
          </p:nvPr>
        </p:nvSpPr>
        <p:spPr/>
        <p:txBody>
          <a:bodyPr/>
          <a:lstStyle/>
          <a:p>
            <a:fld id="{DB274B3E-1D18-AF44-8536-CA88C2F49EE9}" type="slidenum">
              <a:rPr lang="en-US" smtClean="0"/>
              <a:t>‹#›</a:t>
            </a:fld>
            <a:endParaRPr lang="en-US"/>
          </a:p>
        </p:txBody>
      </p:sp>
    </p:spTree>
    <p:extLst>
      <p:ext uri="{BB962C8B-B14F-4D97-AF65-F5344CB8AC3E}">
        <p14:creationId xmlns:p14="http://schemas.microsoft.com/office/powerpoint/2010/main" val="2328698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AB148-F2AB-804D-A4AE-6CAEF7C3D2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A47057-17E5-E540-96BB-CA8A324DC27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376582-2BCD-974A-9DAF-F62F2727870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21255F-7829-BD41-8A84-870830E05623}"/>
              </a:ext>
            </a:extLst>
          </p:cNvPr>
          <p:cNvSpPr>
            <a:spLocks noGrp="1"/>
          </p:cNvSpPr>
          <p:nvPr>
            <p:ph type="dt" sz="half" idx="10"/>
          </p:nvPr>
        </p:nvSpPr>
        <p:spPr/>
        <p:txBody>
          <a:bodyPr/>
          <a:lstStyle/>
          <a:p>
            <a:fld id="{E5CA1FAF-0D30-544E-8BCB-188C9A7B5C4D}" type="datetimeFigureOut">
              <a:rPr lang="en-US" smtClean="0"/>
              <a:t>12/3/18</a:t>
            </a:fld>
            <a:endParaRPr lang="en-US"/>
          </a:p>
        </p:txBody>
      </p:sp>
      <p:sp>
        <p:nvSpPr>
          <p:cNvPr id="6" name="Footer Placeholder 5">
            <a:extLst>
              <a:ext uri="{FF2B5EF4-FFF2-40B4-BE49-F238E27FC236}">
                <a16:creationId xmlns:a16="http://schemas.microsoft.com/office/drawing/2014/main" id="{42B725BC-5153-5142-A5EE-4CA2BA5F30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34EC36-9A54-9648-8314-61CA515C4D79}"/>
              </a:ext>
            </a:extLst>
          </p:cNvPr>
          <p:cNvSpPr>
            <a:spLocks noGrp="1"/>
          </p:cNvSpPr>
          <p:nvPr>
            <p:ph type="sldNum" sz="quarter" idx="12"/>
          </p:nvPr>
        </p:nvSpPr>
        <p:spPr/>
        <p:txBody>
          <a:bodyPr/>
          <a:lstStyle/>
          <a:p>
            <a:fld id="{DB274B3E-1D18-AF44-8536-CA88C2F49EE9}" type="slidenum">
              <a:rPr lang="en-US" smtClean="0"/>
              <a:t>‹#›</a:t>
            </a:fld>
            <a:endParaRPr lang="en-US"/>
          </a:p>
        </p:txBody>
      </p:sp>
    </p:spTree>
    <p:extLst>
      <p:ext uri="{BB962C8B-B14F-4D97-AF65-F5344CB8AC3E}">
        <p14:creationId xmlns:p14="http://schemas.microsoft.com/office/powerpoint/2010/main" val="2534888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781C-EC36-C74B-AF26-A8BB934E7F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F9AB002-2351-634A-9D56-6BDF0FD272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6F5D8B9-6109-A44A-8041-E53AA7F04DE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8E9A38-57F5-0641-B722-0365C5B682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8A6FA63-9FE0-3242-9191-6DCCC17109F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18B22E-88EE-F040-A4EC-8708FB34840F}"/>
              </a:ext>
            </a:extLst>
          </p:cNvPr>
          <p:cNvSpPr>
            <a:spLocks noGrp="1"/>
          </p:cNvSpPr>
          <p:nvPr>
            <p:ph type="dt" sz="half" idx="10"/>
          </p:nvPr>
        </p:nvSpPr>
        <p:spPr/>
        <p:txBody>
          <a:bodyPr/>
          <a:lstStyle/>
          <a:p>
            <a:fld id="{E5CA1FAF-0D30-544E-8BCB-188C9A7B5C4D}" type="datetimeFigureOut">
              <a:rPr lang="en-US" smtClean="0"/>
              <a:t>12/3/18</a:t>
            </a:fld>
            <a:endParaRPr lang="en-US"/>
          </a:p>
        </p:txBody>
      </p:sp>
      <p:sp>
        <p:nvSpPr>
          <p:cNvPr id="8" name="Footer Placeholder 7">
            <a:extLst>
              <a:ext uri="{FF2B5EF4-FFF2-40B4-BE49-F238E27FC236}">
                <a16:creationId xmlns:a16="http://schemas.microsoft.com/office/drawing/2014/main" id="{A2AABBAC-EFC2-BC45-AA32-D6B29D968C5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C5F9EE-D678-064B-A362-DC35E745BA66}"/>
              </a:ext>
            </a:extLst>
          </p:cNvPr>
          <p:cNvSpPr>
            <a:spLocks noGrp="1"/>
          </p:cNvSpPr>
          <p:nvPr>
            <p:ph type="sldNum" sz="quarter" idx="12"/>
          </p:nvPr>
        </p:nvSpPr>
        <p:spPr/>
        <p:txBody>
          <a:bodyPr/>
          <a:lstStyle/>
          <a:p>
            <a:fld id="{DB274B3E-1D18-AF44-8536-CA88C2F49EE9}" type="slidenum">
              <a:rPr lang="en-US" smtClean="0"/>
              <a:t>‹#›</a:t>
            </a:fld>
            <a:endParaRPr lang="en-US"/>
          </a:p>
        </p:txBody>
      </p:sp>
    </p:spTree>
    <p:extLst>
      <p:ext uri="{BB962C8B-B14F-4D97-AF65-F5344CB8AC3E}">
        <p14:creationId xmlns:p14="http://schemas.microsoft.com/office/powerpoint/2010/main" val="3667468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D5F8-485E-1E48-9FB9-4C667738B6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C5B0E4-D902-2B41-922D-291C554BECCD}"/>
              </a:ext>
            </a:extLst>
          </p:cNvPr>
          <p:cNvSpPr>
            <a:spLocks noGrp="1"/>
          </p:cNvSpPr>
          <p:nvPr>
            <p:ph type="dt" sz="half" idx="10"/>
          </p:nvPr>
        </p:nvSpPr>
        <p:spPr/>
        <p:txBody>
          <a:bodyPr/>
          <a:lstStyle/>
          <a:p>
            <a:fld id="{E5CA1FAF-0D30-544E-8BCB-188C9A7B5C4D}" type="datetimeFigureOut">
              <a:rPr lang="en-US" smtClean="0"/>
              <a:t>12/3/18</a:t>
            </a:fld>
            <a:endParaRPr lang="en-US"/>
          </a:p>
        </p:txBody>
      </p:sp>
      <p:sp>
        <p:nvSpPr>
          <p:cNvPr id="4" name="Footer Placeholder 3">
            <a:extLst>
              <a:ext uri="{FF2B5EF4-FFF2-40B4-BE49-F238E27FC236}">
                <a16:creationId xmlns:a16="http://schemas.microsoft.com/office/drawing/2014/main" id="{7E4564E4-301B-354D-83F1-6BB3282966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FC54F3-F3A2-0146-9995-AF1C7A514CE8}"/>
              </a:ext>
            </a:extLst>
          </p:cNvPr>
          <p:cNvSpPr>
            <a:spLocks noGrp="1"/>
          </p:cNvSpPr>
          <p:nvPr>
            <p:ph type="sldNum" sz="quarter" idx="12"/>
          </p:nvPr>
        </p:nvSpPr>
        <p:spPr/>
        <p:txBody>
          <a:bodyPr/>
          <a:lstStyle/>
          <a:p>
            <a:fld id="{DB274B3E-1D18-AF44-8536-CA88C2F49EE9}" type="slidenum">
              <a:rPr lang="en-US" smtClean="0"/>
              <a:t>‹#›</a:t>
            </a:fld>
            <a:endParaRPr lang="en-US"/>
          </a:p>
        </p:txBody>
      </p:sp>
    </p:spTree>
    <p:extLst>
      <p:ext uri="{BB962C8B-B14F-4D97-AF65-F5344CB8AC3E}">
        <p14:creationId xmlns:p14="http://schemas.microsoft.com/office/powerpoint/2010/main" val="1589450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A1F690-D220-4A44-9D45-00E182143E2A}"/>
              </a:ext>
            </a:extLst>
          </p:cNvPr>
          <p:cNvSpPr>
            <a:spLocks noGrp="1"/>
          </p:cNvSpPr>
          <p:nvPr>
            <p:ph type="dt" sz="half" idx="10"/>
          </p:nvPr>
        </p:nvSpPr>
        <p:spPr/>
        <p:txBody>
          <a:bodyPr/>
          <a:lstStyle/>
          <a:p>
            <a:fld id="{E5CA1FAF-0D30-544E-8BCB-188C9A7B5C4D}" type="datetimeFigureOut">
              <a:rPr lang="en-US" smtClean="0"/>
              <a:t>12/3/18</a:t>
            </a:fld>
            <a:endParaRPr lang="en-US"/>
          </a:p>
        </p:txBody>
      </p:sp>
      <p:sp>
        <p:nvSpPr>
          <p:cNvPr id="3" name="Footer Placeholder 2">
            <a:extLst>
              <a:ext uri="{FF2B5EF4-FFF2-40B4-BE49-F238E27FC236}">
                <a16:creationId xmlns:a16="http://schemas.microsoft.com/office/drawing/2014/main" id="{51ED8C43-9F02-4242-9867-A3BAF9448CA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1D21E6-D60B-C34B-AF23-7255DCCD0D78}"/>
              </a:ext>
            </a:extLst>
          </p:cNvPr>
          <p:cNvSpPr>
            <a:spLocks noGrp="1"/>
          </p:cNvSpPr>
          <p:nvPr>
            <p:ph type="sldNum" sz="quarter" idx="12"/>
          </p:nvPr>
        </p:nvSpPr>
        <p:spPr/>
        <p:txBody>
          <a:bodyPr/>
          <a:lstStyle/>
          <a:p>
            <a:fld id="{DB274B3E-1D18-AF44-8536-CA88C2F49EE9}" type="slidenum">
              <a:rPr lang="en-US" smtClean="0"/>
              <a:t>‹#›</a:t>
            </a:fld>
            <a:endParaRPr lang="en-US"/>
          </a:p>
        </p:txBody>
      </p:sp>
    </p:spTree>
    <p:extLst>
      <p:ext uri="{BB962C8B-B14F-4D97-AF65-F5344CB8AC3E}">
        <p14:creationId xmlns:p14="http://schemas.microsoft.com/office/powerpoint/2010/main" val="2454290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CF498-140A-B043-B0A4-E41B2DEB96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E9151B-FB6E-5F48-8389-6B8466E214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C7EBC0-CF16-AD45-B2B2-2069E6963D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D8BBFAA-9CAD-1848-A61D-980D162890ED}"/>
              </a:ext>
            </a:extLst>
          </p:cNvPr>
          <p:cNvSpPr>
            <a:spLocks noGrp="1"/>
          </p:cNvSpPr>
          <p:nvPr>
            <p:ph type="dt" sz="half" idx="10"/>
          </p:nvPr>
        </p:nvSpPr>
        <p:spPr/>
        <p:txBody>
          <a:bodyPr/>
          <a:lstStyle/>
          <a:p>
            <a:fld id="{E5CA1FAF-0D30-544E-8BCB-188C9A7B5C4D}" type="datetimeFigureOut">
              <a:rPr lang="en-US" smtClean="0"/>
              <a:t>12/3/18</a:t>
            </a:fld>
            <a:endParaRPr lang="en-US"/>
          </a:p>
        </p:txBody>
      </p:sp>
      <p:sp>
        <p:nvSpPr>
          <p:cNvPr id="6" name="Footer Placeholder 5">
            <a:extLst>
              <a:ext uri="{FF2B5EF4-FFF2-40B4-BE49-F238E27FC236}">
                <a16:creationId xmlns:a16="http://schemas.microsoft.com/office/drawing/2014/main" id="{E978B513-F682-854B-87D6-1B8253AEE7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EAD32A-4866-754D-9685-E3B515CD5255}"/>
              </a:ext>
            </a:extLst>
          </p:cNvPr>
          <p:cNvSpPr>
            <a:spLocks noGrp="1"/>
          </p:cNvSpPr>
          <p:nvPr>
            <p:ph type="sldNum" sz="quarter" idx="12"/>
          </p:nvPr>
        </p:nvSpPr>
        <p:spPr/>
        <p:txBody>
          <a:bodyPr/>
          <a:lstStyle/>
          <a:p>
            <a:fld id="{DB274B3E-1D18-AF44-8536-CA88C2F49EE9}" type="slidenum">
              <a:rPr lang="en-US" smtClean="0"/>
              <a:t>‹#›</a:t>
            </a:fld>
            <a:endParaRPr lang="en-US"/>
          </a:p>
        </p:txBody>
      </p:sp>
    </p:spTree>
    <p:extLst>
      <p:ext uri="{BB962C8B-B14F-4D97-AF65-F5344CB8AC3E}">
        <p14:creationId xmlns:p14="http://schemas.microsoft.com/office/powerpoint/2010/main" val="2167530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BD60C-381C-8649-A820-355B90CA4F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5A14A8-3BF6-9D49-9BDB-089CC33203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49F899-C088-BF43-9B39-2BF5A62BAE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8BFCD95-DAD5-F640-BBF8-192F9C00169D}"/>
              </a:ext>
            </a:extLst>
          </p:cNvPr>
          <p:cNvSpPr>
            <a:spLocks noGrp="1"/>
          </p:cNvSpPr>
          <p:nvPr>
            <p:ph type="dt" sz="half" idx="10"/>
          </p:nvPr>
        </p:nvSpPr>
        <p:spPr/>
        <p:txBody>
          <a:bodyPr/>
          <a:lstStyle/>
          <a:p>
            <a:fld id="{E5CA1FAF-0D30-544E-8BCB-188C9A7B5C4D}" type="datetimeFigureOut">
              <a:rPr lang="en-US" smtClean="0"/>
              <a:t>12/3/18</a:t>
            </a:fld>
            <a:endParaRPr lang="en-US"/>
          </a:p>
        </p:txBody>
      </p:sp>
      <p:sp>
        <p:nvSpPr>
          <p:cNvPr id="6" name="Footer Placeholder 5">
            <a:extLst>
              <a:ext uri="{FF2B5EF4-FFF2-40B4-BE49-F238E27FC236}">
                <a16:creationId xmlns:a16="http://schemas.microsoft.com/office/drawing/2014/main" id="{45435F14-71E9-C845-8D29-9ACD97FAC5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73FA8C-FE60-084F-99BC-CBF94ED00392}"/>
              </a:ext>
            </a:extLst>
          </p:cNvPr>
          <p:cNvSpPr>
            <a:spLocks noGrp="1"/>
          </p:cNvSpPr>
          <p:nvPr>
            <p:ph type="sldNum" sz="quarter" idx="12"/>
          </p:nvPr>
        </p:nvSpPr>
        <p:spPr/>
        <p:txBody>
          <a:bodyPr/>
          <a:lstStyle/>
          <a:p>
            <a:fld id="{DB274B3E-1D18-AF44-8536-CA88C2F49EE9}" type="slidenum">
              <a:rPr lang="en-US" smtClean="0"/>
              <a:t>‹#›</a:t>
            </a:fld>
            <a:endParaRPr lang="en-US"/>
          </a:p>
        </p:txBody>
      </p:sp>
    </p:spTree>
    <p:extLst>
      <p:ext uri="{BB962C8B-B14F-4D97-AF65-F5344CB8AC3E}">
        <p14:creationId xmlns:p14="http://schemas.microsoft.com/office/powerpoint/2010/main" val="2734813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4B5E4-EF6B-2049-8DD7-26195511EE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FC7FA9-8E98-F84C-A750-D61210CF2D5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9DF2C5-7DA3-C04A-AECD-9E620876C71D}"/>
              </a:ext>
            </a:extLst>
          </p:cNvPr>
          <p:cNvSpPr>
            <a:spLocks noGrp="1"/>
          </p:cNvSpPr>
          <p:nvPr>
            <p:ph type="dt" sz="half" idx="10"/>
          </p:nvPr>
        </p:nvSpPr>
        <p:spPr/>
        <p:txBody>
          <a:bodyPr/>
          <a:lstStyle/>
          <a:p>
            <a:fld id="{E5CA1FAF-0D30-544E-8BCB-188C9A7B5C4D}" type="datetimeFigureOut">
              <a:rPr lang="en-US" smtClean="0"/>
              <a:t>12/3/18</a:t>
            </a:fld>
            <a:endParaRPr lang="en-US"/>
          </a:p>
        </p:txBody>
      </p:sp>
      <p:sp>
        <p:nvSpPr>
          <p:cNvPr id="5" name="Footer Placeholder 4">
            <a:extLst>
              <a:ext uri="{FF2B5EF4-FFF2-40B4-BE49-F238E27FC236}">
                <a16:creationId xmlns:a16="http://schemas.microsoft.com/office/drawing/2014/main" id="{BCED4764-9FE3-6449-9A86-FD89CCB8EB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24C101-985D-3047-9C6E-7A341E4B0DD8}"/>
              </a:ext>
            </a:extLst>
          </p:cNvPr>
          <p:cNvSpPr>
            <a:spLocks noGrp="1"/>
          </p:cNvSpPr>
          <p:nvPr>
            <p:ph type="sldNum" sz="quarter" idx="12"/>
          </p:nvPr>
        </p:nvSpPr>
        <p:spPr/>
        <p:txBody>
          <a:bodyPr/>
          <a:lstStyle/>
          <a:p>
            <a:fld id="{DB274B3E-1D18-AF44-8536-CA88C2F49EE9}" type="slidenum">
              <a:rPr lang="en-US" smtClean="0"/>
              <a:t>‹#›</a:t>
            </a:fld>
            <a:endParaRPr lang="en-US"/>
          </a:p>
        </p:txBody>
      </p:sp>
    </p:spTree>
    <p:extLst>
      <p:ext uri="{BB962C8B-B14F-4D97-AF65-F5344CB8AC3E}">
        <p14:creationId xmlns:p14="http://schemas.microsoft.com/office/powerpoint/2010/main" val="2547936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9C8294-41FC-4841-ACE7-DE94271E99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FE30CAB-90EC-A744-B858-2A22C4B6B2B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42C16D-B5DD-F247-9F84-6F1470494EB1}"/>
              </a:ext>
            </a:extLst>
          </p:cNvPr>
          <p:cNvSpPr>
            <a:spLocks noGrp="1"/>
          </p:cNvSpPr>
          <p:nvPr>
            <p:ph type="dt" sz="half" idx="10"/>
          </p:nvPr>
        </p:nvSpPr>
        <p:spPr/>
        <p:txBody>
          <a:bodyPr/>
          <a:lstStyle/>
          <a:p>
            <a:fld id="{E5CA1FAF-0D30-544E-8BCB-188C9A7B5C4D}" type="datetimeFigureOut">
              <a:rPr lang="en-US" smtClean="0"/>
              <a:t>12/3/18</a:t>
            </a:fld>
            <a:endParaRPr lang="en-US"/>
          </a:p>
        </p:txBody>
      </p:sp>
      <p:sp>
        <p:nvSpPr>
          <p:cNvPr id="5" name="Footer Placeholder 4">
            <a:extLst>
              <a:ext uri="{FF2B5EF4-FFF2-40B4-BE49-F238E27FC236}">
                <a16:creationId xmlns:a16="http://schemas.microsoft.com/office/drawing/2014/main" id="{8F4854AA-BF22-7A48-A588-BF9CB4E06F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0B1A81-8F36-9D4A-8187-F93C56605F20}"/>
              </a:ext>
            </a:extLst>
          </p:cNvPr>
          <p:cNvSpPr>
            <a:spLocks noGrp="1"/>
          </p:cNvSpPr>
          <p:nvPr>
            <p:ph type="sldNum" sz="quarter" idx="12"/>
          </p:nvPr>
        </p:nvSpPr>
        <p:spPr/>
        <p:txBody>
          <a:bodyPr/>
          <a:lstStyle/>
          <a:p>
            <a:fld id="{DB274B3E-1D18-AF44-8536-CA88C2F49EE9}" type="slidenum">
              <a:rPr lang="en-US" smtClean="0"/>
              <a:t>‹#›</a:t>
            </a:fld>
            <a:endParaRPr lang="en-US"/>
          </a:p>
        </p:txBody>
      </p:sp>
    </p:spTree>
    <p:extLst>
      <p:ext uri="{BB962C8B-B14F-4D97-AF65-F5344CB8AC3E}">
        <p14:creationId xmlns:p14="http://schemas.microsoft.com/office/powerpoint/2010/main" val="1996798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12BDEE-8630-E44F-AB23-7F8E97AAB5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59B244-F39B-6745-964D-9E5972E402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8A1DD7-E74F-4640-AF53-EF4C2D92CF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CA1FAF-0D30-544E-8BCB-188C9A7B5C4D}" type="datetimeFigureOut">
              <a:rPr lang="en-US" smtClean="0"/>
              <a:t>12/3/18</a:t>
            </a:fld>
            <a:endParaRPr lang="en-US"/>
          </a:p>
        </p:txBody>
      </p:sp>
      <p:sp>
        <p:nvSpPr>
          <p:cNvPr id="5" name="Footer Placeholder 4">
            <a:extLst>
              <a:ext uri="{FF2B5EF4-FFF2-40B4-BE49-F238E27FC236}">
                <a16:creationId xmlns:a16="http://schemas.microsoft.com/office/drawing/2014/main" id="{2E48D405-02DF-3343-9F71-4FF0F0D0C9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B137E2-EAF4-BC41-A065-6014A02344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274B3E-1D18-AF44-8536-CA88C2F49EE9}" type="slidenum">
              <a:rPr lang="en-US" smtClean="0"/>
              <a:t>‹#›</a:t>
            </a:fld>
            <a:endParaRPr lang="en-US"/>
          </a:p>
        </p:txBody>
      </p:sp>
    </p:spTree>
    <p:extLst>
      <p:ext uri="{BB962C8B-B14F-4D97-AF65-F5344CB8AC3E}">
        <p14:creationId xmlns:p14="http://schemas.microsoft.com/office/powerpoint/2010/main" val="1272686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bus sitting in a room&#13;&#10;&#13;&#10;Description automatically generated">
            <a:extLst>
              <a:ext uri="{FF2B5EF4-FFF2-40B4-BE49-F238E27FC236}">
                <a16:creationId xmlns:a16="http://schemas.microsoft.com/office/drawing/2014/main" id="{704EE61B-FB40-444E-860F-9C3426FDBA09}"/>
              </a:ext>
            </a:extLst>
          </p:cNvPr>
          <p:cNvPicPr>
            <a:picLocks noChangeAspect="1"/>
          </p:cNvPicPr>
          <p:nvPr/>
        </p:nvPicPr>
        <p:blipFill>
          <a:blip r:embed="rId3">
            <a:alphaModFix amt="35000"/>
          </a:blip>
          <a:stretch>
            <a:fillRect/>
          </a:stretch>
        </p:blipFill>
        <p:spPr>
          <a:xfrm>
            <a:off x="0" y="-247454"/>
            <a:ext cx="12192000" cy="7352907"/>
          </a:xfrm>
          <a:prstGeom prst="rect">
            <a:avLst/>
          </a:prstGeom>
        </p:spPr>
      </p:pic>
      <p:sp>
        <p:nvSpPr>
          <p:cNvPr id="2" name="Title 1">
            <a:extLst>
              <a:ext uri="{FF2B5EF4-FFF2-40B4-BE49-F238E27FC236}">
                <a16:creationId xmlns:a16="http://schemas.microsoft.com/office/drawing/2014/main" id="{CCA9D280-EE49-AB4B-9C1A-3E9C90B95A22}"/>
              </a:ext>
            </a:extLst>
          </p:cNvPr>
          <p:cNvSpPr>
            <a:spLocks noGrp="1"/>
          </p:cNvSpPr>
          <p:nvPr>
            <p:ph type="ctrTitle"/>
          </p:nvPr>
        </p:nvSpPr>
        <p:spPr>
          <a:xfrm>
            <a:off x="1524000" y="1342497"/>
            <a:ext cx="9144000" cy="2387600"/>
          </a:xfrm>
        </p:spPr>
        <p:txBody>
          <a:bodyPr>
            <a:normAutofit/>
          </a:bodyPr>
          <a:lstStyle/>
          <a:p>
            <a:r>
              <a:rPr lang="en-GB" dirty="0">
                <a:latin typeface="Garamond" panose="02020404030301010803" pitchFamily="18" charset="0"/>
              </a:rPr>
              <a:t>Coerced Mobilities and (Dis)location</a:t>
            </a:r>
            <a:endParaRPr lang="en-US" dirty="0">
              <a:latin typeface="Garamond" panose="02020404030301010803" pitchFamily="18" charset="0"/>
            </a:endParaRPr>
          </a:p>
        </p:txBody>
      </p:sp>
      <p:sp>
        <p:nvSpPr>
          <p:cNvPr id="3" name="Subtitle 2">
            <a:extLst>
              <a:ext uri="{FF2B5EF4-FFF2-40B4-BE49-F238E27FC236}">
                <a16:creationId xmlns:a16="http://schemas.microsoft.com/office/drawing/2014/main" id="{F2169CDA-F136-E84E-AD5C-78BFABD9004B}"/>
              </a:ext>
            </a:extLst>
          </p:cNvPr>
          <p:cNvSpPr>
            <a:spLocks noGrp="1"/>
          </p:cNvSpPr>
          <p:nvPr>
            <p:ph type="subTitle" idx="1"/>
          </p:nvPr>
        </p:nvSpPr>
        <p:spPr>
          <a:xfrm>
            <a:off x="1524000" y="3749673"/>
            <a:ext cx="9144000" cy="1655762"/>
          </a:xfrm>
        </p:spPr>
        <p:txBody>
          <a:bodyPr>
            <a:normAutofit fontScale="77500" lnSpcReduction="20000"/>
          </a:bodyPr>
          <a:lstStyle/>
          <a:p>
            <a:r>
              <a:rPr lang="en-GB" dirty="0">
                <a:latin typeface="Garamond" panose="02020404030301010803" pitchFamily="18" charset="0"/>
              </a:rPr>
              <a:t>The Workings of Prison Transfers in the United States</a:t>
            </a:r>
          </a:p>
          <a:p>
            <a:endParaRPr lang="en-GB" dirty="0">
              <a:latin typeface="Garamond" panose="02020404030301010803" pitchFamily="18" charset="0"/>
            </a:endParaRPr>
          </a:p>
          <a:p>
            <a:r>
              <a:rPr lang="en-GB" dirty="0">
                <a:latin typeface="Garamond" panose="02020404030301010803" pitchFamily="18" charset="0"/>
              </a:rPr>
              <a:t>Iolanthe Brooks, Clark University</a:t>
            </a:r>
          </a:p>
          <a:p>
            <a:r>
              <a:rPr lang="en-GB" dirty="0">
                <a:latin typeface="Garamond" panose="02020404030301010803" pitchFamily="18" charset="0"/>
              </a:rPr>
              <a:t>International Carceral Geographies Conference</a:t>
            </a:r>
          </a:p>
          <a:p>
            <a:r>
              <a:rPr lang="en-GB" dirty="0">
                <a:latin typeface="Garamond" panose="02020404030301010803" pitchFamily="18" charset="0"/>
              </a:rPr>
              <a:t>12/17/2018</a:t>
            </a:r>
            <a:endParaRPr lang="en-US" dirty="0">
              <a:latin typeface="Garamond" panose="02020404030301010803" pitchFamily="18" charset="0"/>
            </a:endParaRPr>
          </a:p>
        </p:txBody>
      </p:sp>
    </p:spTree>
    <p:extLst>
      <p:ext uri="{BB962C8B-B14F-4D97-AF65-F5344CB8AC3E}">
        <p14:creationId xmlns:p14="http://schemas.microsoft.com/office/powerpoint/2010/main" val="653848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6B6AE61-1220-5149-88BB-A3F2F1F09C13}"/>
              </a:ext>
            </a:extLst>
          </p:cNvPr>
          <p:cNvSpPr txBox="1"/>
          <p:nvPr/>
        </p:nvSpPr>
        <p:spPr>
          <a:xfrm>
            <a:off x="587484" y="1228397"/>
            <a:ext cx="5508516" cy="4401205"/>
          </a:xfrm>
          <a:prstGeom prst="rect">
            <a:avLst/>
          </a:prstGeom>
          <a:noFill/>
        </p:spPr>
        <p:txBody>
          <a:bodyPr wrap="square" rtlCol="0">
            <a:spAutoFit/>
          </a:bodyPr>
          <a:lstStyle/>
          <a:p>
            <a:r>
              <a:rPr lang="en-US" sz="3500" dirty="0">
                <a:latin typeface="Garamond" panose="02020404030301010803" pitchFamily="18" charset="0"/>
              </a:rPr>
              <a:t>How do transfers constitute and complicate the carceral? </a:t>
            </a:r>
          </a:p>
          <a:p>
            <a:endParaRPr lang="en-US" sz="3500" dirty="0">
              <a:latin typeface="Garamond" panose="02020404030301010803" pitchFamily="18" charset="0"/>
            </a:endParaRPr>
          </a:p>
          <a:p>
            <a:r>
              <a:rPr lang="en-US" sz="3500" dirty="0">
                <a:latin typeface="Garamond" panose="02020404030301010803" pitchFamily="18" charset="0"/>
              </a:rPr>
              <a:t>How do they work upon people enmeshed in the vast carceral system and how do those people negotiate and resist them?</a:t>
            </a:r>
          </a:p>
        </p:txBody>
      </p:sp>
      <p:pic>
        <p:nvPicPr>
          <p:cNvPr id="9" name="Picture 8">
            <a:extLst>
              <a:ext uri="{FF2B5EF4-FFF2-40B4-BE49-F238E27FC236}">
                <a16:creationId xmlns:a16="http://schemas.microsoft.com/office/drawing/2014/main" id="{539C44E8-955F-B342-8502-38585FEA9175}"/>
              </a:ext>
            </a:extLst>
          </p:cNvPr>
          <p:cNvPicPr>
            <a:picLocks noChangeAspect="1"/>
          </p:cNvPicPr>
          <p:nvPr/>
        </p:nvPicPr>
        <p:blipFill>
          <a:blip r:embed="rId3"/>
          <a:stretch>
            <a:fillRect/>
          </a:stretch>
        </p:blipFill>
        <p:spPr>
          <a:xfrm>
            <a:off x="5638932" y="888156"/>
            <a:ext cx="6553068" cy="5407352"/>
          </a:xfrm>
          <a:prstGeom prst="rect">
            <a:avLst/>
          </a:prstGeom>
        </p:spPr>
      </p:pic>
    </p:spTree>
    <p:extLst>
      <p:ext uri="{BB962C8B-B14F-4D97-AF65-F5344CB8AC3E}">
        <p14:creationId xmlns:p14="http://schemas.microsoft.com/office/powerpoint/2010/main" val="3119927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white bus sitting in a room&#13;&#10;&#13;&#10;Description automatically generated">
            <a:extLst>
              <a:ext uri="{FF2B5EF4-FFF2-40B4-BE49-F238E27FC236}">
                <a16:creationId xmlns:a16="http://schemas.microsoft.com/office/drawing/2014/main" id="{3D487D60-9942-A84B-BAEA-053F4D3D4EE7}"/>
              </a:ext>
            </a:extLst>
          </p:cNvPr>
          <p:cNvPicPr>
            <a:picLocks noChangeAspect="1"/>
          </p:cNvPicPr>
          <p:nvPr/>
        </p:nvPicPr>
        <p:blipFill>
          <a:blip r:embed="rId3"/>
          <a:stretch>
            <a:fillRect/>
          </a:stretch>
        </p:blipFill>
        <p:spPr>
          <a:xfrm>
            <a:off x="0" y="-247454"/>
            <a:ext cx="12192000" cy="7352907"/>
          </a:xfrm>
          <a:prstGeom prst="rect">
            <a:avLst/>
          </a:prstGeom>
        </p:spPr>
      </p:pic>
      <p:sp>
        <p:nvSpPr>
          <p:cNvPr id="2" name="Title 1">
            <a:extLst>
              <a:ext uri="{FF2B5EF4-FFF2-40B4-BE49-F238E27FC236}">
                <a16:creationId xmlns:a16="http://schemas.microsoft.com/office/drawing/2014/main" id="{CD8AF15E-2618-1448-BE28-D88424AB863C}"/>
              </a:ext>
            </a:extLst>
          </p:cNvPr>
          <p:cNvSpPr>
            <a:spLocks noGrp="1"/>
          </p:cNvSpPr>
          <p:nvPr>
            <p:ph type="title"/>
          </p:nvPr>
        </p:nvSpPr>
        <p:spPr>
          <a:xfrm>
            <a:off x="0" y="2766217"/>
            <a:ext cx="12192000" cy="1325563"/>
          </a:xfrm>
        </p:spPr>
        <p:txBody>
          <a:bodyPr>
            <a:noAutofit/>
          </a:bodyPr>
          <a:lstStyle/>
          <a:p>
            <a:pPr algn="ctr"/>
            <a:r>
              <a:rPr lang="en-US" sz="5000" b="1" dirty="0">
                <a:latin typeface="Garamond" panose="02020404030301010803" pitchFamily="18" charset="0"/>
              </a:rPr>
              <a:t>Transfers: Logistics &amp; Temporality</a:t>
            </a:r>
          </a:p>
        </p:txBody>
      </p:sp>
      <p:sp>
        <p:nvSpPr>
          <p:cNvPr id="4" name="TextBox 3">
            <a:extLst>
              <a:ext uri="{FF2B5EF4-FFF2-40B4-BE49-F238E27FC236}">
                <a16:creationId xmlns:a16="http://schemas.microsoft.com/office/drawing/2014/main" id="{E24873C0-AC92-F74B-9CB6-8DC7D5010809}"/>
              </a:ext>
            </a:extLst>
          </p:cNvPr>
          <p:cNvSpPr txBox="1"/>
          <p:nvPr/>
        </p:nvSpPr>
        <p:spPr>
          <a:xfrm>
            <a:off x="0" y="6581001"/>
            <a:ext cx="4334933" cy="276999"/>
          </a:xfrm>
          <a:prstGeom prst="rect">
            <a:avLst/>
          </a:prstGeom>
          <a:noFill/>
        </p:spPr>
        <p:txBody>
          <a:bodyPr wrap="square" rtlCol="0">
            <a:spAutoFit/>
          </a:bodyPr>
          <a:lstStyle/>
          <a:p>
            <a:r>
              <a:rPr lang="en-US" sz="1200" dirty="0">
                <a:solidFill>
                  <a:schemeClr val="bg1"/>
                </a:solidFill>
                <a:latin typeface="Garamond" panose="02020404030301010803" pitchFamily="18" charset="0"/>
              </a:rPr>
              <a:t>Photo Credit: </a:t>
            </a:r>
            <a:r>
              <a:rPr lang="en-US" sz="1200" dirty="0" err="1">
                <a:solidFill>
                  <a:schemeClr val="bg1"/>
                </a:solidFill>
                <a:latin typeface="Garamond" panose="02020404030301010803" pitchFamily="18" charset="0"/>
              </a:rPr>
              <a:t>Jacobia</a:t>
            </a:r>
            <a:r>
              <a:rPr lang="en-US" sz="1200" dirty="0">
                <a:solidFill>
                  <a:schemeClr val="bg1"/>
                </a:solidFill>
                <a:latin typeface="Garamond" panose="02020404030301010803" pitchFamily="18" charset="0"/>
              </a:rPr>
              <a:t> </a:t>
            </a:r>
            <a:r>
              <a:rPr lang="en-US" sz="1200" dirty="0" err="1">
                <a:solidFill>
                  <a:schemeClr val="bg1"/>
                </a:solidFill>
                <a:latin typeface="Garamond" panose="02020404030301010803" pitchFamily="18" charset="0"/>
              </a:rPr>
              <a:t>Dahm</a:t>
            </a:r>
            <a:r>
              <a:rPr lang="en-US" sz="1200" dirty="0">
                <a:solidFill>
                  <a:schemeClr val="bg1"/>
                </a:solidFill>
                <a:latin typeface="Garamond" panose="02020404030301010803" pitchFamily="18" charset="0"/>
              </a:rPr>
              <a:t>, In Transit (2014)</a:t>
            </a:r>
          </a:p>
        </p:txBody>
      </p:sp>
    </p:spTree>
    <p:extLst>
      <p:ext uri="{BB962C8B-B14F-4D97-AF65-F5344CB8AC3E}">
        <p14:creationId xmlns:p14="http://schemas.microsoft.com/office/powerpoint/2010/main" val="1804584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device&#13;&#10;&#13;&#10;Description automatically generated">
            <a:extLst>
              <a:ext uri="{FF2B5EF4-FFF2-40B4-BE49-F238E27FC236}">
                <a16:creationId xmlns:a16="http://schemas.microsoft.com/office/drawing/2014/main" id="{B2D6D50E-08F6-EA4D-AA7E-B6BA98AC5288}"/>
              </a:ext>
            </a:extLst>
          </p:cNvPr>
          <p:cNvPicPr>
            <a:picLocks noChangeAspect="1"/>
          </p:cNvPicPr>
          <p:nvPr/>
        </p:nvPicPr>
        <p:blipFill>
          <a:blip r:embed="rId3"/>
          <a:stretch>
            <a:fillRect/>
          </a:stretch>
        </p:blipFill>
        <p:spPr>
          <a:xfrm>
            <a:off x="6096000" y="292100"/>
            <a:ext cx="5689600" cy="3136900"/>
          </a:xfrm>
          <a:prstGeom prst="rect">
            <a:avLst/>
          </a:prstGeom>
        </p:spPr>
      </p:pic>
      <p:pic>
        <p:nvPicPr>
          <p:cNvPr id="8" name="Picture 7">
            <a:extLst>
              <a:ext uri="{FF2B5EF4-FFF2-40B4-BE49-F238E27FC236}">
                <a16:creationId xmlns:a16="http://schemas.microsoft.com/office/drawing/2014/main" id="{5DC4F460-2233-E044-915E-233BAF3DD896}"/>
              </a:ext>
            </a:extLst>
          </p:cNvPr>
          <p:cNvPicPr>
            <a:picLocks noChangeAspect="1"/>
          </p:cNvPicPr>
          <p:nvPr/>
        </p:nvPicPr>
        <p:blipFill>
          <a:blip r:embed="rId4"/>
          <a:stretch>
            <a:fillRect/>
          </a:stretch>
        </p:blipFill>
        <p:spPr>
          <a:xfrm>
            <a:off x="6281132" y="3383250"/>
            <a:ext cx="5319335" cy="3355975"/>
          </a:xfrm>
          <a:prstGeom prst="rect">
            <a:avLst/>
          </a:prstGeom>
        </p:spPr>
      </p:pic>
      <p:sp>
        <p:nvSpPr>
          <p:cNvPr id="9" name="Rectangle 8">
            <a:extLst>
              <a:ext uri="{FF2B5EF4-FFF2-40B4-BE49-F238E27FC236}">
                <a16:creationId xmlns:a16="http://schemas.microsoft.com/office/drawing/2014/main" id="{750B21A7-7B32-C145-B067-AA73C59FAFA7}"/>
              </a:ext>
            </a:extLst>
          </p:cNvPr>
          <p:cNvSpPr/>
          <p:nvPr/>
        </p:nvSpPr>
        <p:spPr>
          <a:xfrm>
            <a:off x="591532" y="2613392"/>
            <a:ext cx="5319335" cy="1631216"/>
          </a:xfrm>
          <a:prstGeom prst="rect">
            <a:avLst/>
          </a:prstGeom>
        </p:spPr>
        <p:txBody>
          <a:bodyPr wrap="square">
            <a:spAutoFit/>
          </a:bodyPr>
          <a:lstStyle/>
          <a:p>
            <a:r>
              <a:rPr lang="en-US" sz="2500" b="1" dirty="0">
                <a:latin typeface="Garamond" panose="02020404030301010803" pitchFamily="18" charset="0"/>
                <a:ea typeface="Calibri" panose="020F0502020204030204" pitchFamily="34" charset="0"/>
              </a:rPr>
              <a:t>Logistics –</a:t>
            </a:r>
            <a:r>
              <a:rPr lang="en-US" sz="2500" dirty="0">
                <a:latin typeface="Garamond" panose="02020404030301010803" pitchFamily="18" charset="0"/>
                <a:ea typeface="Calibri" panose="020F0502020204030204" pitchFamily="34" charset="0"/>
              </a:rPr>
              <a:t> the management and calibration of time and space in order to move goods from producers to consumers. </a:t>
            </a:r>
            <a:endParaRPr lang="en-US" sz="2500" dirty="0">
              <a:latin typeface="Garamond" panose="02020404030301010803" pitchFamily="18" charset="0"/>
            </a:endParaRPr>
          </a:p>
        </p:txBody>
      </p:sp>
    </p:spTree>
    <p:extLst>
      <p:ext uri="{BB962C8B-B14F-4D97-AF65-F5344CB8AC3E}">
        <p14:creationId xmlns:p14="http://schemas.microsoft.com/office/powerpoint/2010/main" val="4036338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device&#13;&#10;&#13;&#10;Description automatically generated">
            <a:extLst>
              <a:ext uri="{FF2B5EF4-FFF2-40B4-BE49-F238E27FC236}">
                <a16:creationId xmlns:a16="http://schemas.microsoft.com/office/drawing/2014/main" id="{B2D6D50E-08F6-EA4D-AA7E-B6BA98AC5288}"/>
              </a:ext>
            </a:extLst>
          </p:cNvPr>
          <p:cNvPicPr>
            <a:picLocks noChangeAspect="1"/>
          </p:cNvPicPr>
          <p:nvPr/>
        </p:nvPicPr>
        <p:blipFill>
          <a:blip r:embed="rId3"/>
          <a:stretch>
            <a:fillRect/>
          </a:stretch>
        </p:blipFill>
        <p:spPr>
          <a:xfrm>
            <a:off x="574158" y="292100"/>
            <a:ext cx="11211442" cy="6181308"/>
          </a:xfrm>
          <a:prstGeom prst="rect">
            <a:avLst/>
          </a:prstGeom>
        </p:spPr>
      </p:pic>
      <p:sp>
        <p:nvSpPr>
          <p:cNvPr id="7" name="TextBox 6">
            <a:extLst>
              <a:ext uri="{FF2B5EF4-FFF2-40B4-BE49-F238E27FC236}">
                <a16:creationId xmlns:a16="http://schemas.microsoft.com/office/drawing/2014/main" id="{57CFA90E-5140-4542-B9E6-0CFCD046E57D}"/>
              </a:ext>
            </a:extLst>
          </p:cNvPr>
          <p:cNvSpPr txBox="1"/>
          <p:nvPr/>
        </p:nvSpPr>
        <p:spPr>
          <a:xfrm>
            <a:off x="10024533" y="6520150"/>
            <a:ext cx="2167467" cy="276999"/>
          </a:xfrm>
          <a:prstGeom prst="rect">
            <a:avLst/>
          </a:prstGeom>
          <a:noFill/>
        </p:spPr>
        <p:txBody>
          <a:bodyPr wrap="square" rtlCol="0">
            <a:spAutoFit/>
          </a:bodyPr>
          <a:lstStyle/>
          <a:p>
            <a:r>
              <a:rPr lang="en-US" sz="1200" dirty="0">
                <a:latin typeface="Garamond" panose="02020404030301010803" pitchFamily="18" charset="0"/>
              </a:rPr>
              <a:t>Photo Credit: Cowen (2014)</a:t>
            </a:r>
          </a:p>
        </p:txBody>
      </p:sp>
    </p:spTree>
    <p:extLst>
      <p:ext uri="{BB962C8B-B14F-4D97-AF65-F5344CB8AC3E}">
        <p14:creationId xmlns:p14="http://schemas.microsoft.com/office/powerpoint/2010/main" val="1316546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501A73-F70D-4046-8143-7B37CE350DF7}"/>
              </a:ext>
            </a:extLst>
          </p:cNvPr>
          <p:cNvPicPr>
            <a:picLocks noChangeAspect="1"/>
          </p:cNvPicPr>
          <p:nvPr/>
        </p:nvPicPr>
        <p:blipFill>
          <a:blip r:embed="rId3">
            <a:alphaModFix amt="35000"/>
          </a:blip>
          <a:stretch>
            <a:fillRect/>
          </a:stretch>
        </p:blipFill>
        <p:spPr>
          <a:xfrm>
            <a:off x="0" y="-624841"/>
            <a:ext cx="12192000" cy="8107680"/>
          </a:xfrm>
          <a:prstGeom prst="rect">
            <a:avLst/>
          </a:prstGeom>
        </p:spPr>
      </p:pic>
      <p:sp>
        <p:nvSpPr>
          <p:cNvPr id="2" name="TextBox 1">
            <a:extLst>
              <a:ext uri="{FF2B5EF4-FFF2-40B4-BE49-F238E27FC236}">
                <a16:creationId xmlns:a16="http://schemas.microsoft.com/office/drawing/2014/main" id="{C7257F30-86A8-8E40-9D38-A6585F9343E2}"/>
              </a:ext>
            </a:extLst>
          </p:cNvPr>
          <p:cNvSpPr txBox="1"/>
          <p:nvPr/>
        </p:nvSpPr>
        <p:spPr>
          <a:xfrm>
            <a:off x="5874686" y="532156"/>
            <a:ext cx="5863659" cy="2015936"/>
          </a:xfrm>
          <a:prstGeom prst="rect">
            <a:avLst/>
          </a:prstGeom>
          <a:solidFill>
            <a:schemeClr val="bg2"/>
          </a:solidFill>
        </p:spPr>
        <p:txBody>
          <a:bodyPr wrap="square" rtlCol="0">
            <a:spAutoFit/>
          </a:bodyPr>
          <a:lstStyle/>
          <a:p>
            <a:r>
              <a:rPr lang="en-US" sz="2500" b="1" dirty="0">
                <a:latin typeface="Garamond" panose="02020404030301010803" pitchFamily="18" charset="0"/>
              </a:rPr>
              <a:t>Logistics help us to see:</a:t>
            </a:r>
          </a:p>
          <a:p>
            <a:r>
              <a:rPr lang="en-US" sz="2500" dirty="0">
                <a:latin typeface="Garamond" panose="02020404030301010803" pitchFamily="18" charset="0"/>
              </a:rPr>
              <a:t>- Prisons as networked</a:t>
            </a:r>
          </a:p>
          <a:p>
            <a:r>
              <a:rPr lang="en-US" sz="2500" dirty="0">
                <a:latin typeface="Garamond" panose="02020404030301010803" pitchFamily="18" charset="0"/>
              </a:rPr>
              <a:t>- Transfers as political, attempting to produce un-human subjects</a:t>
            </a:r>
          </a:p>
          <a:p>
            <a:r>
              <a:rPr lang="en-US" sz="2500" dirty="0">
                <a:latin typeface="Garamond" panose="02020404030301010803" pitchFamily="18" charset="0"/>
              </a:rPr>
              <a:t>- Transfers as temporal punishment</a:t>
            </a:r>
          </a:p>
        </p:txBody>
      </p:sp>
      <p:sp>
        <p:nvSpPr>
          <p:cNvPr id="4" name="TextBox 3">
            <a:extLst>
              <a:ext uri="{FF2B5EF4-FFF2-40B4-BE49-F238E27FC236}">
                <a16:creationId xmlns:a16="http://schemas.microsoft.com/office/drawing/2014/main" id="{E8912E5E-A3CA-0C4B-AF3F-6D6F87E2D862}"/>
              </a:ext>
            </a:extLst>
          </p:cNvPr>
          <p:cNvSpPr txBox="1"/>
          <p:nvPr/>
        </p:nvSpPr>
        <p:spPr>
          <a:xfrm>
            <a:off x="169333" y="6434667"/>
            <a:ext cx="1676400" cy="276999"/>
          </a:xfrm>
          <a:prstGeom prst="rect">
            <a:avLst/>
          </a:prstGeom>
          <a:noFill/>
        </p:spPr>
        <p:txBody>
          <a:bodyPr wrap="square" rtlCol="0">
            <a:spAutoFit/>
          </a:bodyPr>
          <a:lstStyle/>
          <a:p>
            <a:r>
              <a:rPr lang="en-US" sz="1200" dirty="0">
                <a:latin typeface="Garamond" panose="02020404030301010803" pitchFamily="18" charset="0"/>
              </a:rPr>
              <a:t>Photo credit: WNYC</a:t>
            </a:r>
          </a:p>
        </p:txBody>
      </p:sp>
    </p:spTree>
    <p:extLst>
      <p:ext uri="{BB962C8B-B14F-4D97-AF65-F5344CB8AC3E}">
        <p14:creationId xmlns:p14="http://schemas.microsoft.com/office/powerpoint/2010/main" val="3701029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E9E16-0D23-5F43-8B58-2AD968DAC91D}"/>
              </a:ext>
            </a:extLst>
          </p:cNvPr>
          <p:cNvSpPr>
            <a:spLocks noGrp="1"/>
          </p:cNvSpPr>
          <p:nvPr>
            <p:ph type="title"/>
          </p:nvPr>
        </p:nvSpPr>
        <p:spPr>
          <a:xfrm>
            <a:off x="5298454" y="365125"/>
            <a:ext cx="6055345" cy="1325563"/>
          </a:xfrm>
        </p:spPr>
        <p:txBody>
          <a:bodyPr/>
          <a:lstStyle/>
          <a:p>
            <a:r>
              <a:rPr lang="en-US" dirty="0">
                <a:latin typeface="Garamond" panose="02020404030301010803" pitchFamily="18" charset="0"/>
              </a:rPr>
              <a:t>Frequent &amp; Networked</a:t>
            </a:r>
          </a:p>
        </p:txBody>
      </p:sp>
      <p:sp>
        <p:nvSpPr>
          <p:cNvPr id="3" name="Rectangle 2">
            <a:extLst>
              <a:ext uri="{FF2B5EF4-FFF2-40B4-BE49-F238E27FC236}">
                <a16:creationId xmlns:a16="http://schemas.microsoft.com/office/drawing/2014/main" id="{4B072062-9D3B-174B-BB5F-968B3ABD5617}"/>
              </a:ext>
            </a:extLst>
          </p:cNvPr>
          <p:cNvSpPr/>
          <p:nvPr/>
        </p:nvSpPr>
        <p:spPr>
          <a:xfrm>
            <a:off x="5588000" y="1913467"/>
            <a:ext cx="5765800" cy="3785652"/>
          </a:xfrm>
          <a:prstGeom prst="rect">
            <a:avLst/>
          </a:prstGeom>
        </p:spPr>
        <p:txBody>
          <a:bodyPr wrap="square">
            <a:spAutoFit/>
          </a:bodyPr>
          <a:lstStyle/>
          <a:p>
            <a:pPr lvl="0">
              <a:defRPr/>
            </a:pPr>
            <a:r>
              <a:rPr lang="en-US" sz="3000" dirty="0">
                <a:latin typeface="Garamond" panose="02020404030301010803" pitchFamily="18" charset="0"/>
              </a:rPr>
              <a:t>In 1 day, Mississippi moved 84 people a total of ~12,000 miles. </a:t>
            </a:r>
          </a:p>
          <a:p>
            <a:pPr lvl="0">
              <a:defRPr/>
            </a:pPr>
            <a:endParaRPr lang="en-US" sz="3000" dirty="0">
              <a:latin typeface="Garamond" panose="02020404030301010803" pitchFamily="18" charset="0"/>
            </a:endParaRPr>
          </a:p>
          <a:p>
            <a:pPr lvl="0">
              <a:defRPr/>
            </a:pPr>
            <a:r>
              <a:rPr lang="en-US" sz="3000" dirty="0">
                <a:latin typeface="Garamond" panose="02020404030301010803" pitchFamily="18" charset="0"/>
              </a:rPr>
              <a:t>In 1 week, Mississippi moved 293 people a total of ~36,500 miles. </a:t>
            </a:r>
          </a:p>
          <a:p>
            <a:pPr lvl="0">
              <a:defRPr/>
            </a:pPr>
            <a:endParaRPr lang="en-US" sz="3000" dirty="0">
              <a:latin typeface="Garamond" panose="02020404030301010803" pitchFamily="18" charset="0"/>
            </a:endParaRPr>
          </a:p>
          <a:p>
            <a:pPr lvl="0">
              <a:defRPr/>
            </a:pPr>
            <a:r>
              <a:rPr lang="en-US" sz="3000" dirty="0">
                <a:latin typeface="Garamond" panose="02020404030301010803" pitchFamily="18" charset="0"/>
              </a:rPr>
              <a:t>In 1 year, Texas moved 512,588 people.</a:t>
            </a:r>
          </a:p>
        </p:txBody>
      </p:sp>
      <p:pic>
        <p:nvPicPr>
          <p:cNvPr id="4" name="Picture 3">
            <a:extLst>
              <a:ext uri="{FF2B5EF4-FFF2-40B4-BE49-F238E27FC236}">
                <a16:creationId xmlns:a16="http://schemas.microsoft.com/office/drawing/2014/main" id="{B01E60BE-9010-A247-8C35-3EFC466C26E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5298455" cy="6858000"/>
          </a:xfrm>
          <a:prstGeom prst="rect">
            <a:avLst/>
          </a:prstGeom>
        </p:spPr>
      </p:pic>
    </p:spTree>
    <p:extLst>
      <p:ext uri="{BB962C8B-B14F-4D97-AF65-F5344CB8AC3E}">
        <p14:creationId xmlns:p14="http://schemas.microsoft.com/office/powerpoint/2010/main" val="1492464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18DBA27-BBEC-7B40-A099-BA260A277471}"/>
              </a:ext>
            </a:extLst>
          </p:cNvPr>
          <p:cNvSpPr txBox="1"/>
          <p:nvPr/>
        </p:nvSpPr>
        <p:spPr>
          <a:xfrm>
            <a:off x="1353312" y="1679113"/>
            <a:ext cx="3508619" cy="3693319"/>
          </a:xfrm>
          <a:prstGeom prst="rect">
            <a:avLst/>
          </a:prstGeom>
          <a:noFill/>
        </p:spPr>
        <p:txBody>
          <a:bodyPr wrap="square" rtlCol="0">
            <a:spAutoFit/>
          </a:bodyPr>
          <a:lstStyle/>
          <a:p>
            <a:endParaRPr lang="en-US" b="1" dirty="0">
              <a:latin typeface="Garamond" panose="02020404030301010803" pitchFamily="18" charset="0"/>
            </a:endParaRPr>
          </a:p>
          <a:p>
            <a:pPr marL="342900" indent="-342900" fontAlgn="t">
              <a:buFont typeface="+mj-lt"/>
              <a:buAutoNum type="arabicPeriod"/>
            </a:pPr>
            <a:r>
              <a:rPr lang="en-US" dirty="0">
                <a:latin typeface="Garamond" panose="02020404030301010803" pitchFamily="18" charset="0"/>
              </a:rPr>
              <a:t>Punitive transfers</a:t>
            </a:r>
          </a:p>
          <a:p>
            <a:pPr lvl="1" fontAlgn="t"/>
            <a:r>
              <a:rPr lang="en-US" dirty="0">
                <a:latin typeface="Garamond" panose="02020404030301010803" pitchFamily="18" charset="0"/>
              </a:rPr>
              <a:t>Fight-related</a:t>
            </a:r>
          </a:p>
          <a:p>
            <a:pPr lvl="1" fontAlgn="t"/>
            <a:r>
              <a:rPr lang="en-US" dirty="0">
                <a:latin typeface="Garamond" panose="02020404030301010803" pitchFamily="18" charset="0"/>
              </a:rPr>
              <a:t>Ticket-related</a:t>
            </a:r>
          </a:p>
          <a:p>
            <a:pPr lvl="1" fontAlgn="t"/>
            <a:endParaRPr lang="en-US" dirty="0">
              <a:latin typeface="Garamond" panose="02020404030301010803" pitchFamily="18" charset="0"/>
            </a:endParaRPr>
          </a:p>
          <a:p>
            <a:pPr marL="342900" indent="-342900" fontAlgn="t">
              <a:buFont typeface="+mj-lt"/>
              <a:buAutoNum type="arabicPeriod"/>
            </a:pPr>
            <a:r>
              <a:rPr lang="en-US" dirty="0">
                <a:latin typeface="Garamond" panose="02020404030301010803" pitchFamily="18" charset="0"/>
              </a:rPr>
              <a:t>‘Paternal’ transfers</a:t>
            </a:r>
          </a:p>
          <a:p>
            <a:pPr lvl="1" fontAlgn="t"/>
            <a:r>
              <a:rPr lang="en-US" dirty="0">
                <a:latin typeface="Garamond" panose="02020404030301010803" pitchFamily="18" charset="0"/>
              </a:rPr>
              <a:t>Health-related</a:t>
            </a:r>
          </a:p>
          <a:p>
            <a:pPr lvl="1" fontAlgn="t"/>
            <a:r>
              <a:rPr lang="en-US" dirty="0">
                <a:latin typeface="Garamond" panose="02020404030301010803" pitchFamily="18" charset="0"/>
              </a:rPr>
              <a:t>Safety-related</a:t>
            </a:r>
          </a:p>
          <a:p>
            <a:pPr lvl="1" fontAlgn="t"/>
            <a:r>
              <a:rPr lang="en-US" dirty="0">
                <a:latin typeface="Garamond" panose="02020404030301010803" pitchFamily="18" charset="0"/>
              </a:rPr>
              <a:t>Classification-related</a:t>
            </a:r>
          </a:p>
          <a:p>
            <a:pPr lvl="1" fontAlgn="t"/>
            <a:endParaRPr lang="en-US" dirty="0">
              <a:latin typeface="Garamond" panose="02020404030301010803" pitchFamily="18" charset="0"/>
            </a:endParaRPr>
          </a:p>
          <a:p>
            <a:pPr marL="342900" indent="-342900" fontAlgn="t">
              <a:buFont typeface="+mj-lt"/>
              <a:buAutoNum type="arabicPeriod"/>
            </a:pPr>
            <a:r>
              <a:rPr lang="en-US" dirty="0">
                <a:latin typeface="Garamond" panose="02020404030301010803" pitchFamily="18" charset="0"/>
              </a:rPr>
              <a:t>Requested transfers</a:t>
            </a:r>
          </a:p>
          <a:p>
            <a:pPr lvl="1" fontAlgn="t"/>
            <a:r>
              <a:rPr lang="en-US" dirty="0">
                <a:latin typeface="Garamond" panose="02020404030301010803" pitchFamily="18" charset="0"/>
              </a:rPr>
              <a:t>Education-related</a:t>
            </a:r>
          </a:p>
          <a:p>
            <a:pPr lvl="1" fontAlgn="t"/>
            <a:r>
              <a:rPr lang="en-US" dirty="0">
                <a:latin typeface="Garamond" panose="02020404030301010803" pitchFamily="18" charset="0"/>
              </a:rPr>
              <a:t>Work-related</a:t>
            </a:r>
          </a:p>
        </p:txBody>
      </p:sp>
      <p:sp>
        <p:nvSpPr>
          <p:cNvPr id="9" name="Title 8">
            <a:extLst>
              <a:ext uri="{FF2B5EF4-FFF2-40B4-BE49-F238E27FC236}">
                <a16:creationId xmlns:a16="http://schemas.microsoft.com/office/drawing/2014/main" id="{C468614C-2555-C54F-8EC1-9E8D217276A5}"/>
              </a:ext>
            </a:extLst>
          </p:cNvPr>
          <p:cNvSpPr>
            <a:spLocks noGrp="1"/>
          </p:cNvSpPr>
          <p:nvPr>
            <p:ph type="title"/>
          </p:nvPr>
        </p:nvSpPr>
        <p:spPr>
          <a:xfrm>
            <a:off x="838200" y="365126"/>
            <a:ext cx="10515600" cy="1017625"/>
          </a:xfrm>
        </p:spPr>
        <p:txBody>
          <a:bodyPr/>
          <a:lstStyle/>
          <a:p>
            <a:r>
              <a:rPr lang="en-US" dirty="0">
                <a:latin typeface="Garamond" panose="02020404030301010803" pitchFamily="18" charset="0"/>
              </a:rPr>
              <a:t>Transfer Logics</a:t>
            </a:r>
          </a:p>
        </p:txBody>
      </p:sp>
      <p:sp>
        <p:nvSpPr>
          <p:cNvPr id="13" name="Rectangle 12">
            <a:extLst>
              <a:ext uri="{FF2B5EF4-FFF2-40B4-BE49-F238E27FC236}">
                <a16:creationId xmlns:a16="http://schemas.microsoft.com/office/drawing/2014/main" id="{D6C9EC27-F48A-F24C-94F5-EA397195251B}"/>
              </a:ext>
            </a:extLst>
          </p:cNvPr>
          <p:cNvSpPr/>
          <p:nvPr/>
        </p:nvSpPr>
        <p:spPr>
          <a:xfrm>
            <a:off x="1353311" y="1506060"/>
            <a:ext cx="3508619" cy="369332"/>
          </a:xfrm>
          <a:prstGeom prst="rect">
            <a:avLst/>
          </a:prstGeom>
        </p:spPr>
        <p:txBody>
          <a:bodyPr wrap="square">
            <a:spAutoFit/>
          </a:bodyPr>
          <a:lstStyle/>
          <a:p>
            <a:r>
              <a:rPr lang="en-US" b="1" dirty="0">
                <a:latin typeface="Garamond" panose="02020404030301010803" pitchFamily="18" charset="0"/>
              </a:rPr>
              <a:t>Why do people get transferred?</a:t>
            </a:r>
          </a:p>
        </p:txBody>
      </p:sp>
      <p:pic>
        <p:nvPicPr>
          <p:cNvPr id="4" name="Picture 3">
            <a:extLst>
              <a:ext uri="{FF2B5EF4-FFF2-40B4-BE49-F238E27FC236}">
                <a16:creationId xmlns:a16="http://schemas.microsoft.com/office/drawing/2014/main" id="{311D4FBE-962C-E74C-90AD-BD802B63792B}"/>
              </a:ext>
            </a:extLst>
          </p:cNvPr>
          <p:cNvPicPr>
            <a:picLocks noChangeAspect="1"/>
          </p:cNvPicPr>
          <p:nvPr/>
        </p:nvPicPr>
        <p:blipFill>
          <a:blip r:embed="rId3"/>
          <a:stretch>
            <a:fillRect/>
          </a:stretch>
        </p:blipFill>
        <p:spPr>
          <a:xfrm>
            <a:off x="5671830" y="3397497"/>
            <a:ext cx="6300430" cy="3460503"/>
          </a:xfrm>
          <a:prstGeom prst="rect">
            <a:avLst/>
          </a:prstGeom>
        </p:spPr>
      </p:pic>
      <p:pic>
        <p:nvPicPr>
          <p:cNvPr id="3" name="Picture 2" descr="A close up of text on a white background&#13;&#10;&#13;&#10;Description automatically generated">
            <a:extLst>
              <a:ext uri="{FF2B5EF4-FFF2-40B4-BE49-F238E27FC236}">
                <a16:creationId xmlns:a16="http://schemas.microsoft.com/office/drawing/2014/main" id="{D1C56AFB-E4C8-9544-9617-7F145791BB82}"/>
              </a:ext>
            </a:extLst>
          </p:cNvPr>
          <p:cNvPicPr>
            <a:picLocks noChangeAspect="1"/>
          </p:cNvPicPr>
          <p:nvPr/>
        </p:nvPicPr>
        <p:blipFill>
          <a:blip r:embed="rId4"/>
          <a:stretch>
            <a:fillRect/>
          </a:stretch>
        </p:blipFill>
        <p:spPr>
          <a:xfrm>
            <a:off x="5671830" y="0"/>
            <a:ext cx="6520170" cy="3693319"/>
          </a:xfrm>
          <a:prstGeom prst="rect">
            <a:avLst/>
          </a:prstGeom>
        </p:spPr>
      </p:pic>
    </p:spTree>
    <p:extLst>
      <p:ext uri="{BB962C8B-B14F-4D97-AF65-F5344CB8AC3E}">
        <p14:creationId xmlns:p14="http://schemas.microsoft.com/office/powerpoint/2010/main" val="344973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468614C-2555-C54F-8EC1-9E8D217276A5}"/>
              </a:ext>
            </a:extLst>
          </p:cNvPr>
          <p:cNvSpPr>
            <a:spLocks noGrp="1"/>
          </p:cNvSpPr>
          <p:nvPr>
            <p:ph type="title"/>
          </p:nvPr>
        </p:nvSpPr>
        <p:spPr>
          <a:xfrm>
            <a:off x="838200" y="365126"/>
            <a:ext cx="10515600" cy="1017625"/>
          </a:xfrm>
        </p:spPr>
        <p:txBody>
          <a:bodyPr/>
          <a:lstStyle/>
          <a:p>
            <a:r>
              <a:rPr lang="en-US" dirty="0">
                <a:latin typeface="Garamond" panose="02020404030301010803" pitchFamily="18" charset="0"/>
              </a:rPr>
              <a:t>Transfer Logics</a:t>
            </a:r>
          </a:p>
        </p:txBody>
      </p:sp>
      <p:sp>
        <p:nvSpPr>
          <p:cNvPr id="16" name="TextBox 15">
            <a:extLst>
              <a:ext uri="{FF2B5EF4-FFF2-40B4-BE49-F238E27FC236}">
                <a16:creationId xmlns:a16="http://schemas.microsoft.com/office/drawing/2014/main" id="{9085985D-AE12-364E-941C-D2B1B80A2240}"/>
              </a:ext>
            </a:extLst>
          </p:cNvPr>
          <p:cNvSpPr txBox="1"/>
          <p:nvPr/>
        </p:nvSpPr>
        <p:spPr>
          <a:xfrm>
            <a:off x="1353308" y="1700110"/>
            <a:ext cx="3238899" cy="2585323"/>
          </a:xfrm>
          <a:prstGeom prst="rect">
            <a:avLst/>
          </a:prstGeom>
          <a:noFill/>
        </p:spPr>
        <p:txBody>
          <a:bodyPr wrap="square" rtlCol="0">
            <a:spAutoFit/>
          </a:bodyPr>
          <a:lstStyle/>
          <a:p>
            <a:endParaRPr lang="en-US" b="1" dirty="0">
              <a:latin typeface="Garamond" panose="02020404030301010803" pitchFamily="18" charset="0"/>
            </a:endParaRPr>
          </a:p>
          <a:p>
            <a:pPr marL="342900" indent="-342900" fontAlgn="t">
              <a:buFont typeface="+mj-lt"/>
              <a:buAutoNum type="arabicPeriod"/>
            </a:pPr>
            <a:r>
              <a:rPr lang="en-US" dirty="0">
                <a:latin typeface="Garamond" panose="02020404030301010803" pitchFamily="18" charset="0"/>
              </a:rPr>
              <a:t>‘Getting too comfortable’</a:t>
            </a:r>
          </a:p>
          <a:p>
            <a:pPr lvl="1" fontAlgn="t"/>
            <a:endParaRPr lang="en-US" dirty="0">
              <a:latin typeface="Garamond" panose="02020404030301010803" pitchFamily="18" charset="0"/>
            </a:endParaRPr>
          </a:p>
          <a:p>
            <a:pPr marL="342900" indent="-342900" fontAlgn="t">
              <a:buFont typeface="+mj-lt"/>
              <a:buAutoNum type="arabicPeriod"/>
            </a:pPr>
            <a:r>
              <a:rPr lang="en-US" dirty="0">
                <a:latin typeface="Garamond" panose="02020404030301010803" pitchFamily="18" charset="0"/>
              </a:rPr>
              <a:t>Posing a political threat</a:t>
            </a:r>
          </a:p>
          <a:p>
            <a:pPr marL="342900" indent="-342900" fontAlgn="t">
              <a:buFont typeface="+mj-lt"/>
              <a:buAutoNum type="arabicPeriod"/>
            </a:pPr>
            <a:endParaRPr lang="en-US" dirty="0">
              <a:latin typeface="Garamond" panose="02020404030301010803" pitchFamily="18" charset="0"/>
            </a:endParaRPr>
          </a:p>
          <a:p>
            <a:pPr marL="342900" indent="-342900" fontAlgn="t">
              <a:buFont typeface="+mj-lt"/>
              <a:buAutoNum type="arabicPeriod"/>
            </a:pPr>
            <a:r>
              <a:rPr lang="en-US" dirty="0">
                <a:latin typeface="Garamond" panose="02020404030301010803" pitchFamily="18" charset="0"/>
              </a:rPr>
              <a:t>Racism, Homophobia, and Transphobia</a:t>
            </a:r>
          </a:p>
          <a:p>
            <a:pPr marL="342900" indent="-342900" fontAlgn="t">
              <a:buFont typeface="+mj-lt"/>
              <a:buAutoNum type="arabicPeriod"/>
            </a:pPr>
            <a:endParaRPr lang="en-US" dirty="0">
              <a:latin typeface="Garamond" panose="02020404030301010803" pitchFamily="18" charset="0"/>
            </a:endParaRPr>
          </a:p>
          <a:p>
            <a:pPr marL="342900" indent="-342900" fontAlgn="t">
              <a:buFont typeface="+mj-lt"/>
              <a:buAutoNum type="arabicPeriod"/>
            </a:pPr>
            <a:r>
              <a:rPr lang="en-US" dirty="0">
                <a:latin typeface="Garamond" panose="02020404030301010803" pitchFamily="18" charset="0"/>
              </a:rPr>
              <a:t>‘Population Distribution’  </a:t>
            </a:r>
          </a:p>
        </p:txBody>
      </p:sp>
      <p:pic>
        <p:nvPicPr>
          <p:cNvPr id="12" name="Picture 11">
            <a:extLst>
              <a:ext uri="{FF2B5EF4-FFF2-40B4-BE49-F238E27FC236}">
                <a16:creationId xmlns:a16="http://schemas.microsoft.com/office/drawing/2014/main" id="{7EC5FC5C-3A08-6542-9E70-6CD3BB7649F8}"/>
              </a:ext>
            </a:extLst>
          </p:cNvPr>
          <p:cNvPicPr>
            <a:picLocks noChangeAspect="1"/>
          </p:cNvPicPr>
          <p:nvPr/>
        </p:nvPicPr>
        <p:blipFill>
          <a:blip r:embed="rId3"/>
          <a:stretch>
            <a:fillRect/>
          </a:stretch>
        </p:blipFill>
        <p:spPr>
          <a:xfrm>
            <a:off x="5274769" y="683482"/>
            <a:ext cx="6449331" cy="5491035"/>
          </a:xfrm>
          <a:prstGeom prst="rect">
            <a:avLst/>
          </a:prstGeom>
          <a:ln>
            <a:solidFill>
              <a:schemeClr val="tx1"/>
            </a:solidFill>
          </a:ln>
        </p:spPr>
      </p:pic>
      <p:sp>
        <p:nvSpPr>
          <p:cNvPr id="8" name="Rectangle 7">
            <a:extLst>
              <a:ext uri="{FF2B5EF4-FFF2-40B4-BE49-F238E27FC236}">
                <a16:creationId xmlns:a16="http://schemas.microsoft.com/office/drawing/2014/main" id="{353D2A20-3C5E-B440-A330-3A0FFFB437D8}"/>
              </a:ext>
            </a:extLst>
          </p:cNvPr>
          <p:cNvSpPr/>
          <p:nvPr/>
        </p:nvSpPr>
        <p:spPr>
          <a:xfrm>
            <a:off x="1488170" y="4603662"/>
            <a:ext cx="3238900" cy="1246495"/>
          </a:xfrm>
          <a:prstGeom prst="rect">
            <a:avLst/>
          </a:prstGeom>
        </p:spPr>
        <p:txBody>
          <a:bodyPr wrap="square">
            <a:spAutoFit/>
          </a:bodyPr>
          <a:lstStyle/>
          <a:p>
            <a:r>
              <a:rPr lang="en-US" sz="1500" dirty="0">
                <a:latin typeface="Garamond" panose="02020404030301010803" pitchFamily="18" charset="0"/>
                <a:ea typeface="Times New Roman" panose="02020603050405020304" pitchFamily="18" charset="0"/>
              </a:rPr>
              <a:t>“Most of the times they just say, it's just to redistribute you through the system, which makes no sense, to me. Like, why do you need to redistribute people?” </a:t>
            </a:r>
          </a:p>
          <a:p>
            <a:r>
              <a:rPr lang="en-US" sz="1500" dirty="0">
                <a:latin typeface="Garamond" panose="02020404030301010803" pitchFamily="18" charset="0"/>
                <a:ea typeface="Times New Roman" panose="02020603050405020304" pitchFamily="18" charset="0"/>
              </a:rPr>
              <a:t>-- Lucille (pseudonym)</a:t>
            </a:r>
            <a:endParaRPr lang="en-US" sz="1500" dirty="0">
              <a:latin typeface="Garamond" panose="02020404030301010803" pitchFamily="18" charset="0"/>
            </a:endParaRPr>
          </a:p>
        </p:txBody>
      </p:sp>
      <p:sp>
        <p:nvSpPr>
          <p:cNvPr id="10" name="Down Arrow 9">
            <a:extLst>
              <a:ext uri="{FF2B5EF4-FFF2-40B4-BE49-F238E27FC236}">
                <a16:creationId xmlns:a16="http://schemas.microsoft.com/office/drawing/2014/main" id="{273BB11E-2F13-644D-899E-615CB2B5F5AD}"/>
              </a:ext>
            </a:extLst>
          </p:cNvPr>
          <p:cNvSpPr/>
          <p:nvPr/>
        </p:nvSpPr>
        <p:spPr>
          <a:xfrm>
            <a:off x="2704923" y="4301774"/>
            <a:ext cx="145143" cy="177709"/>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E86E59B9-631C-3D42-B957-1333039E1F53}"/>
              </a:ext>
            </a:extLst>
          </p:cNvPr>
          <p:cNvSpPr/>
          <p:nvPr/>
        </p:nvSpPr>
        <p:spPr>
          <a:xfrm>
            <a:off x="1353311" y="1506060"/>
            <a:ext cx="3508619" cy="369332"/>
          </a:xfrm>
          <a:prstGeom prst="rect">
            <a:avLst/>
          </a:prstGeom>
        </p:spPr>
        <p:txBody>
          <a:bodyPr wrap="square">
            <a:spAutoFit/>
          </a:bodyPr>
          <a:lstStyle/>
          <a:p>
            <a:r>
              <a:rPr lang="en-US" b="1" dirty="0">
                <a:latin typeface="Garamond" panose="02020404030301010803" pitchFamily="18" charset="0"/>
              </a:rPr>
              <a:t>Why do people get transferred?</a:t>
            </a:r>
          </a:p>
        </p:txBody>
      </p:sp>
    </p:spTree>
    <p:extLst>
      <p:ext uri="{BB962C8B-B14F-4D97-AF65-F5344CB8AC3E}">
        <p14:creationId xmlns:p14="http://schemas.microsoft.com/office/powerpoint/2010/main" val="97123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train window with a view of the television&#13;&#10;&#13;&#10;Description automatically generated">
            <a:extLst>
              <a:ext uri="{FF2B5EF4-FFF2-40B4-BE49-F238E27FC236}">
                <a16:creationId xmlns:a16="http://schemas.microsoft.com/office/drawing/2014/main" id="{37096C5D-6852-914D-9E72-865C1D15277C}"/>
              </a:ext>
            </a:extLst>
          </p:cNvPr>
          <p:cNvPicPr>
            <a:picLocks noChangeAspect="1"/>
          </p:cNvPicPr>
          <p:nvPr/>
        </p:nvPicPr>
        <p:blipFill>
          <a:blip r:embed="rId2">
            <a:alphaModFix amt="50000"/>
          </a:blip>
          <a:stretch>
            <a:fillRect/>
          </a:stretch>
        </p:blipFill>
        <p:spPr>
          <a:xfrm>
            <a:off x="0" y="-272733"/>
            <a:ext cx="12192000" cy="7796364"/>
          </a:xfrm>
          <a:prstGeom prst="rect">
            <a:avLst/>
          </a:prstGeom>
        </p:spPr>
      </p:pic>
      <p:sp>
        <p:nvSpPr>
          <p:cNvPr id="2" name="Title 1">
            <a:extLst>
              <a:ext uri="{FF2B5EF4-FFF2-40B4-BE49-F238E27FC236}">
                <a16:creationId xmlns:a16="http://schemas.microsoft.com/office/drawing/2014/main" id="{3FD704F8-2D87-234B-9A90-218F6FC643D5}"/>
              </a:ext>
            </a:extLst>
          </p:cNvPr>
          <p:cNvSpPr>
            <a:spLocks noGrp="1"/>
          </p:cNvSpPr>
          <p:nvPr>
            <p:ph type="title"/>
          </p:nvPr>
        </p:nvSpPr>
        <p:spPr>
          <a:xfrm>
            <a:off x="397933" y="679813"/>
            <a:ext cx="9677400" cy="1655061"/>
          </a:xfrm>
        </p:spPr>
        <p:txBody>
          <a:bodyPr>
            <a:normAutofit/>
          </a:bodyPr>
          <a:lstStyle/>
          <a:p>
            <a:r>
              <a:rPr lang="en-US" sz="4000" dirty="0">
                <a:latin typeface="Garamond" panose="02020404030301010803" pitchFamily="18" charset="0"/>
              </a:rPr>
              <a:t>“They want to fill up that van, that bus, whatever they're sending to transport you.”</a:t>
            </a:r>
          </a:p>
        </p:txBody>
      </p:sp>
      <p:sp>
        <p:nvSpPr>
          <p:cNvPr id="7" name="Title 1">
            <a:extLst>
              <a:ext uri="{FF2B5EF4-FFF2-40B4-BE49-F238E27FC236}">
                <a16:creationId xmlns:a16="http://schemas.microsoft.com/office/drawing/2014/main" id="{87A37977-FB3A-6D40-A176-1A446E17387D}"/>
              </a:ext>
            </a:extLst>
          </p:cNvPr>
          <p:cNvSpPr txBox="1">
            <a:spLocks/>
          </p:cNvSpPr>
          <p:nvPr/>
        </p:nvSpPr>
        <p:spPr>
          <a:xfrm>
            <a:off x="2705888" y="5203942"/>
            <a:ext cx="5527158" cy="102249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Garamond" panose="02020404030301010803" pitchFamily="18" charset="0"/>
              </a:rPr>
              <a:t>“The buses are </a:t>
            </a:r>
            <a:r>
              <a:rPr lang="en-US" sz="4100" dirty="0">
                <a:latin typeface="Garamond" panose="02020404030301010803" pitchFamily="18" charset="0"/>
              </a:rPr>
              <a:t>always</a:t>
            </a:r>
            <a:r>
              <a:rPr lang="en-US" sz="4000" dirty="0">
                <a:latin typeface="Garamond" panose="02020404030301010803" pitchFamily="18" charset="0"/>
              </a:rPr>
              <a:t> full!”</a:t>
            </a:r>
          </a:p>
        </p:txBody>
      </p:sp>
      <p:sp>
        <p:nvSpPr>
          <p:cNvPr id="8" name="Rectangle 7">
            <a:extLst>
              <a:ext uri="{FF2B5EF4-FFF2-40B4-BE49-F238E27FC236}">
                <a16:creationId xmlns:a16="http://schemas.microsoft.com/office/drawing/2014/main" id="{82523EBE-AEB6-9749-BBC3-4A0284E8B9A7}"/>
              </a:ext>
            </a:extLst>
          </p:cNvPr>
          <p:cNvSpPr/>
          <p:nvPr/>
        </p:nvSpPr>
        <p:spPr>
          <a:xfrm>
            <a:off x="397933" y="3567616"/>
            <a:ext cx="9795934" cy="1361636"/>
          </a:xfrm>
          <a:prstGeom prst="rect">
            <a:avLst/>
          </a:prstGeom>
        </p:spPr>
        <p:txBody>
          <a:bodyPr wrap="square">
            <a:spAutoFit/>
          </a:bodyPr>
          <a:lstStyle/>
          <a:p>
            <a:r>
              <a:rPr lang="en-US" sz="4000" dirty="0">
                <a:latin typeface="Garamond" panose="02020404030301010803" pitchFamily="18" charset="0"/>
              </a:rPr>
              <a:t>“They always fill the bus up, they never have a seat open, never.”</a:t>
            </a:r>
            <a:endParaRPr lang="en-US" sz="4000" dirty="0"/>
          </a:p>
        </p:txBody>
      </p:sp>
      <p:sp>
        <p:nvSpPr>
          <p:cNvPr id="9" name="Rectangle 8">
            <a:extLst>
              <a:ext uri="{FF2B5EF4-FFF2-40B4-BE49-F238E27FC236}">
                <a16:creationId xmlns:a16="http://schemas.microsoft.com/office/drawing/2014/main" id="{C125DE4D-7E05-5C45-B15A-ADF47A721342}"/>
              </a:ext>
            </a:extLst>
          </p:cNvPr>
          <p:cNvSpPr/>
          <p:nvPr/>
        </p:nvSpPr>
        <p:spPr>
          <a:xfrm>
            <a:off x="3766875" y="2366815"/>
            <a:ext cx="6516849" cy="707886"/>
          </a:xfrm>
          <a:prstGeom prst="rect">
            <a:avLst/>
          </a:prstGeom>
        </p:spPr>
        <p:txBody>
          <a:bodyPr wrap="none">
            <a:spAutoFit/>
          </a:bodyPr>
          <a:lstStyle/>
          <a:p>
            <a:r>
              <a:rPr lang="en-US" sz="4000" dirty="0">
                <a:latin typeface="Garamond" panose="02020404030301010803" pitchFamily="18" charset="0"/>
              </a:rPr>
              <a:t>“All the buses is always packed”</a:t>
            </a:r>
            <a:endParaRPr lang="en-US" sz="4000" dirty="0"/>
          </a:p>
        </p:txBody>
      </p:sp>
      <p:sp>
        <p:nvSpPr>
          <p:cNvPr id="10" name="TextBox 9">
            <a:extLst>
              <a:ext uri="{FF2B5EF4-FFF2-40B4-BE49-F238E27FC236}">
                <a16:creationId xmlns:a16="http://schemas.microsoft.com/office/drawing/2014/main" id="{124562EC-E103-5E4D-B858-F8CF4DB5D86F}"/>
              </a:ext>
            </a:extLst>
          </p:cNvPr>
          <p:cNvSpPr txBox="1"/>
          <p:nvPr/>
        </p:nvSpPr>
        <p:spPr>
          <a:xfrm>
            <a:off x="0" y="6581001"/>
            <a:ext cx="4334933" cy="276999"/>
          </a:xfrm>
          <a:prstGeom prst="rect">
            <a:avLst/>
          </a:prstGeom>
          <a:noFill/>
        </p:spPr>
        <p:txBody>
          <a:bodyPr wrap="square" rtlCol="0">
            <a:spAutoFit/>
          </a:bodyPr>
          <a:lstStyle/>
          <a:p>
            <a:r>
              <a:rPr lang="en-US" sz="1200" dirty="0">
                <a:latin typeface="Garamond" panose="02020404030301010803" pitchFamily="18" charset="0"/>
              </a:rPr>
              <a:t>Photo Credit: </a:t>
            </a:r>
            <a:r>
              <a:rPr lang="en-US" sz="1200" dirty="0" err="1">
                <a:latin typeface="Garamond" panose="02020404030301010803" pitchFamily="18" charset="0"/>
              </a:rPr>
              <a:t>Jacobia</a:t>
            </a:r>
            <a:r>
              <a:rPr lang="en-US" sz="1200" dirty="0">
                <a:latin typeface="Garamond" panose="02020404030301010803" pitchFamily="18" charset="0"/>
              </a:rPr>
              <a:t> </a:t>
            </a:r>
            <a:r>
              <a:rPr lang="en-US" sz="1200" dirty="0" err="1">
                <a:latin typeface="Garamond" panose="02020404030301010803" pitchFamily="18" charset="0"/>
              </a:rPr>
              <a:t>Dahm</a:t>
            </a:r>
            <a:r>
              <a:rPr lang="en-US" sz="1200" dirty="0">
                <a:latin typeface="Garamond" panose="02020404030301010803" pitchFamily="18" charset="0"/>
              </a:rPr>
              <a:t>, In Transit (2014)</a:t>
            </a:r>
          </a:p>
        </p:txBody>
      </p:sp>
    </p:spTree>
    <p:extLst>
      <p:ext uri="{BB962C8B-B14F-4D97-AF65-F5344CB8AC3E}">
        <p14:creationId xmlns:p14="http://schemas.microsoft.com/office/powerpoint/2010/main" val="4111146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BA0BF02-4D5B-474D-BA24-D82AC79E773F}"/>
              </a:ext>
            </a:extLst>
          </p:cNvPr>
          <p:cNvPicPr>
            <a:picLocks noChangeAspect="1"/>
          </p:cNvPicPr>
          <p:nvPr/>
        </p:nvPicPr>
        <p:blipFill>
          <a:blip r:embed="rId3"/>
          <a:stretch>
            <a:fillRect/>
          </a:stretch>
        </p:blipFill>
        <p:spPr>
          <a:xfrm>
            <a:off x="6266120" y="62199"/>
            <a:ext cx="5765800" cy="6642100"/>
          </a:xfrm>
          <a:prstGeom prst="rect">
            <a:avLst/>
          </a:prstGeom>
        </p:spPr>
      </p:pic>
      <p:pic>
        <p:nvPicPr>
          <p:cNvPr id="7" name="Picture 6" descr="A close up of a device&#13;&#10;&#13;&#10;Description automatically generated">
            <a:extLst>
              <a:ext uri="{FF2B5EF4-FFF2-40B4-BE49-F238E27FC236}">
                <a16:creationId xmlns:a16="http://schemas.microsoft.com/office/drawing/2014/main" id="{BB0FBD49-63DF-AB44-B650-B97350008204}"/>
              </a:ext>
            </a:extLst>
          </p:cNvPr>
          <p:cNvPicPr>
            <a:picLocks noChangeAspect="1"/>
          </p:cNvPicPr>
          <p:nvPr/>
        </p:nvPicPr>
        <p:blipFill>
          <a:blip r:embed="rId4"/>
          <a:stretch>
            <a:fillRect/>
          </a:stretch>
        </p:blipFill>
        <p:spPr>
          <a:xfrm>
            <a:off x="319260" y="0"/>
            <a:ext cx="5606621" cy="3091150"/>
          </a:xfrm>
          <a:prstGeom prst="rect">
            <a:avLst/>
          </a:prstGeom>
        </p:spPr>
      </p:pic>
      <p:sp>
        <p:nvSpPr>
          <p:cNvPr id="5" name="Rectangle 4">
            <a:extLst>
              <a:ext uri="{FF2B5EF4-FFF2-40B4-BE49-F238E27FC236}">
                <a16:creationId xmlns:a16="http://schemas.microsoft.com/office/drawing/2014/main" id="{C60F49FE-128E-974B-AA4C-DA2A72412842}"/>
              </a:ext>
            </a:extLst>
          </p:cNvPr>
          <p:cNvSpPr/>
          <p:nvPr/>
        </p:nvSpPr>
        <p:spPr>
          <a:xfrm>
            <a:off x="239670" y="3287979"/>
            <a:ext cx="5765800" cy="3693319"/>
          </a:xfrm>
          <a:prstGeom prst="rect">
            <a:avLst/>
          </a:prstGeom>
        </p:spPr>
        <p:txBody>
          <a:bodyPr wrap="square">
            <a:spAutoFit/>
          </a:bodyPr>
          <a:lstStyle/>
          <a:p>
            <a:pPr algn="just"/>
            <a:r>
              <a:rPr lang="en-US" b="1" dirty="0">
                <a:latin typeface="Garamond" panose="02020404030301010803" pitchFamily="18" charset="0"/>
                <a:ea typeface="Calibri" panose="020F0502020204030204" pitchFamily="34" charset="0"/>
                <a:cs typeface="Times New Roman" panose="02020603050405020304" pitchFamily="18" charset="0"/>
              </a:rPr>
              <a:t>“I get a picture of moving cattle, you know what I'm saying?</a:t>
            </a:r>
          </a:p>
          <a:p>
            <a:pPr algn="ctr"/>
            <a:r>
              <a:rPr lang="en-US" dirty="0">
                <a:latin typeface="Garamond" panose="02020404030301010803" pitchFamily="18" charset="0"/>
                <a:ea typeface="Calibri" panose="020F0502020204030204" pitchFamily="34" charset="0"/>
                <a:cs typeface="Times New Roman" panose="02020603050405020304" pitchFamily="18" charset="0"/>
              </a:rPr>
              <a:t>-- Lamar (pseudonym)</a:t>
            </a:r>
          </a:p>
          <a:p>
            <a:pPr algn="just"/>
            <a:endParaRPr lang="en-US" dirty="0">
              <a:latin typeface="Garamond" panose="02020404030301010803" pitchFamily="18" charset="0"/>
              <a:ea typeface="Calibri" panose="020F0502020204030204" pitchFamily="34" charset="0"/>
              <a:cs typeface="Times New Roman" panose="02020603050405020304" pitchFamily="18" charset="0"/>
            </a:endParaRPr>
          </a:p>
          <a:p>
            <a:pPr algn="just"/>
            <a:r>
              <a:rPr lang="en-US" b="1" dirty="0">
                <a:latin typeface="Garamond" panose="02020404030301010803" pitchFamily="18" charset="0"/>
                <a:ea typeface="Calibri" panose="020F0502020204030204" pitchFamily="34" charset="0"/>
                <a:cs typeface="Times New Roman" panose="02020603050405020304" pitchFamily="18" charset="0"/>
              </a:rPr>
              <a:t>“You know, I grew up in the cattle business, and I felt very much like cattle…being prepared to be loaded onto trucks and hauled to another location. </a:t>
            </a:r>
          </a:p>
          <a:p>
            <a:pPr algn="just"/>
            <a:endParaRPr lang="en-US" b="1" dirty="0">
              <a:latin typeface="Garamond" panose="02020404030301010803" pitchFamily="18" charset="0"/>
              <a:ea typeface="Calibri" panose="020F0502020204030204" pitchFamily="34" charset="0"/>
              <a:cs typeface="Times New Roman" panose="02020603050405020304" pitchFamily="18" charset="0"/>
            </a:endParaRPr>
          </a:p>
          <a:p>
            <a:pPr algn="just"/>
            <a:r>
              <a:rPr lang="en-US" b="1" dirty="0">
                <a:latin typeface="Garamond" panose="02020404030301010803" pitchFamily="18" charset="0"/>
                <a:ea typeface="Calibri" panose="020F0502020204030204" pitchFamily="34" charset="0"/>
                <a:cs typeface="Times New Roman" panose="02020603050405020304" pitchFamily="18" charset="0"/>
              </a:rPr>
              <a:t>You know men and women, just feel like animals…poked and prodded and moved through a very dehumanizing process.”</a:t>
            </a:r>
          </a:p>
          <a:p>
            <a:pPr algn="ctr"/>
            <a:r>
              <a:rPr lang="en-US" dirty="0">
                <a:latin typeface="Garamond" panose="02020404030301010803" pitchFamily="18" charset="0"/>
                <a:ea typeface="Calibri" panose="020F0502020204030204" pitchFamily="34" charset="0"/>
                <a:cs typeface="Times New Roman" panose="02020603050405020304" pitchFamily="18" charset="0"/>
              </a:rPr>
              <a:t>-- Isaac (pseudonym)</a:t>
            </a:r>
          </a:p>
          <a:p>
            <a:pPr algn="ctr"/>
            <a:endParaRPr lang="en-US" dirty="0">
              <a:latin typeface="Garamond" panose="020204040303010108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3186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458BA-B57F-AB4E-BC9A-2397A6198216}"/>
              </a:ext>
            </a:extLst>
          </p:cNvPr>
          <p:cNvPicPr>
            <a:picLocks noChangeAspect="1"/>
          </p:cNvPicPr>
          <p:nvPr/>
        </p:nvPicPr>
        <p:blipFill>
          <a:blip r:embed="rId3"/>
          <a:stretch>
            <a:fillRect/>
          </a:stretch>
        </p:blipFill>
        <p:spPr>
          <a:xfrm>
            <a:off x="0" y="-1543050"/>
            <a:ext cx="12192000" cy="9144000"/>
          </a:xfrm>
          <a:prstGeom prst="rect">
            <a:avLst/>
          </a:prstGeom>
        </p:spPr>
      </p:pic>
      <p:sp>
        <p:nvSpPr>
          <p:cNvPr id="2" name="TextBox 1">
            <a:extLst>
              <a:ext uri="{FF2B5EF4-FFF2-40B4-BE49-F238E27FC236}">
                <a16:creationId xmlns:a16="http://schemas.microsoft.com/office/drawing/2014/main" id="{1A083873-FBF8-4B4D-9519-CF91224352A1}"/>
              </a:ext>
            </a:extLst>
          </p:cNvPr>
          <p:cNvSpPr txBox="1"/>
          <p:nvPr/>
        </p:nvSpPr>
        <p:spPr>
          <a:xfrm>
            <a:off x="630865" y="5749115"/>
            <a:ext cx="5316279" cy="707886"/>
          </a:xfrm>
          <a:prstGeom prst="rect">
            <a:avLst/>
          </a:prstGeom>
          <a:noFill/>
        </p:spPr>
        <p:txBody>
          <a:bodyPr wrap="square" rtlCol="0">
            <a:spAutoFit/>
          </a:bodyPr>
          <a:lstStyle/>
          <a:p>
            <a:r>
              <a:rPr lang="en-US" sz="4000" dirty="0">
                <a:latin typeface="Garamond" panose="02020404030301010803" pitchFamily="18" charset="0"/>
              </a:rPr>
              <a:t>Carceral temporalities</a:t>
            </a:r>
          </a:p>
        </p:txBody>
      </p:sp>
      <p:sp>
        <p:nvSpPr>
          <p:cNvPr id="7" name="TextBox 6">
            <a:extLst>
              <a:ext uri="{FF2B5EF4-FFF2-40B4-BE49-F238E27FC236}">
                <a16:creationId xmlns:a16="http://schemas.microsoft.com/office/drawing/2014/main" id="{DE66CA63-DA40-0343-A28C-529759FB6189}"/>
              </a:ext>
            </a:extLst>
          </p:cNvPr>
          <p:cNvSpPr txBox="1"/>
          <p:nvPr/>
        </p:nvSpPr>
        <p:spPr>
          <a:xfrm>
            <a:off x="7535333" y="6318501"/>
            <a:ext cx="4504267" cy="276999"/>
          </a:xfrm>
          <a:prstGeom prst="rect">
            <a:avLst/>
          </a:prstGeom>
          <a:noFill/>
        </p:spPr>
        <p:txBody>
          <a:bodyPr wrap="square" rtlCol="0">
            <a:spAutoFit/>
          </a:bodyPr>
          <a:lstStyle/>
          <a:p>
            <a:r>
              <a:rPr lang="en-US" sz="1200" dirty="0">
                <a:latin typeface="Garamond" panose="02020404030301010803" pitchFamily="18" charset="0"/>
              </a:rPr>
              <a:t>Photo Credit: Curtain, Melvin Edwards (1969), photo by author 11/2018</a:t>
            </a:r>
          </a:p>
        </p:txBody>
      </p:sp>
    </p:spTree>
    <p:extLst>
      <p:ext uri="{BB962C8B-B14F-4D97-AF65-F5344CB8AC3E}">
        <p14:creationId xmlns:p14="http://schemas.microsoft.com/office/powerpoint/2010/main" val="1046568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458BA-B57F-AB4E-BC9A-2397A6198216}"/>
              </a:ext>
            </a:extLst>
          </p:cNvPr>
          <p:cNvPicPr>
            <a:picLocks noChangeAspect="1"/>
          </p:cNvPicPr>
          <p:nvPr/>
        </p:nvPicPr>
        <p:blipFill>
          <a:blip r:embed="rId3">
            <a:alphaModFix amt="35000"/>
          </a:blip>
          <a:stretch>
            <a:fillRect/>
          </a:stretch>
        </p:blipFill>
        <p:spPr>
          <a:xfrm>
            <a:off x="0" y="-1143000"/>
            <a:ext cx="12192000" cy="9144000"/>
          </a:xfrm>
          <a:prstGeom prst="rect">
            <a:avLst/>
          </a:prstGeom>
        </p:spPr>
      </p:pic>
      <p:sp>
        <p:nvSpPr>
          <p:cNvPr id="7" name="TextBox 6">
            <a:extLst>
              <a:ext uri="{FF2B5EF4-FFF2-40B4-BE49-F238E27FC236}">
                <a16:creationId xmlns:a16="http://schemas.microsoft.com/office/drawing/2014/main" id="{DE66CA63-DA40-0343-A28C-529759FB6189}"/>
              </a:ext>
            </a:extLst>
          </p:cNvPr>
          <p:cNvSpPr txBox="1"/>
          <p:nvPr/>
        </p:nvSpPr>
        <p:spPr>
          <a:xfrm>
            <a:off x="7535333" y="6318501"/>
            <a:ext cx="4504267" cy="276999"/>
          </a:xfrm>
          <a:prstGeom prst="rect">
            <a:avLst/>
          </a:prstGeom>
          <a:noFill/>
        </p:spPr>
        <p:txBody>
          <a:bodyPr wrap="square" rtlCol="0">
            <a:spAutoFit/>
          </a:bodyPr>
          <a:lstStyle/>
          <a:p>
            <a:r>
              <a:rPr lang="en-US" sz="1200" dirty="0">
                <a:latin typeface="Garamond" panose="02020404030301010803" pitchFamily="18" charset="0"/>
              </a:rPr>
              <a:t>Photo Credit: Curtain, Melvin Edwards (1969), photo by author 11/2018</a:t>
            </a:r>
          </a:p>
        </p:txBody>
      </p:sp>
      <p:cxnSp>
        <p:nvCxnSpPr>
          <p:cNvPr id="6" name="Straight Arrow Connector 5">
            <a:extLst>
              <a:ext uri="{FF2B5EF4-FFF2-40B4-BE49-F238E27FC236}">
                <a16:creationId xmlns:a16="http://schemas.microsoft.com/office/drawing/2014/main" id="{D5020CF4-1CB1-404A-8822-FAC11E1B4647}"/>
              </a:ext>
            </a:extLst>
          </p:cNvPr>
          <p:cNvCxnSpPr/>
          <p:nvPr/>
        </p:nvCxnSpPr>
        <p:spPr>
          <a:xfrm>
            <a:off x="1275907" y="3125972"/>
            <a:ext cx="1001587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82D2B77-1662-8341-A263-79FCA1A28DBE}"/>
              </a:ext>
            </a:extLst>
          </p:cNvPr>
          <p:cNvCxnSpPr/>
          <p:nvPr/>
        </p:nvCxnSpPr>
        <p:spPr>
          <a:xfrm>
            <a:off x="1275907" y="2964426"/>
            <a:ext cx="0" cy="309716"/>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2ECCA495-5F0D-6244-AFD5-EDEF45FBA8AE}"/>
              </a:ext>
            </a:extLst>
          </p:cNvPr>
          <p:cNvCxnSpPr/>
          <p:nvPr/>
        </p:nvCxnSpPr>
        <p:spPr>
          <a:xfrm>
            <a:off x="2386952" y="2971114"/>
            <a:ext cx="0" cy="309716"/>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90D8F209-FC0F-FA48-9AA8-25480B9D35A9}"/>
              </a:ext>
            </a:extLst>
          </p:cNvPr>
          <p:cNvCxnSpPr>
            <a:cxnSpLocks/>
          </p:cNvCxnSpPr>
          <p:nvPr/>
        </p:nvCxnSpPr>
        <p:spPr>
          <a:xfrm>
            <a:off x="4589377" y="2971114"/>
            <a:ext cx="0" cy="309716"/>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60742F0-C85E-A246-9A22-58AC70F66AB9}"/>
              </a:ext>
            </a:extLst>
          </p:cNvPr>
          <p:cNvCxnSpPr/>
          <p:nvPr/>
        </p:nvCxnSpPr>
        <p:spPr>
          <a:xfrm>
            <a:off x="7883185" y="2971114"/>
            <a:ext cx="0" cy="309716"/>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E83A2F5F-4C31-8F46-B806-C411BB440A50}"/>
              </a:ext>
            </a:extLst>
          </p:cNvPr>
          <p:cNvCxnSpPr/>
          <p:nvPr/>
        </p:nvCxnSpPr>
        <p:spPr>
          <a:xfrm>
            <a:off x="8684513" y="2971114"/>
            <a:ext cx="0" cy="309716"/>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EF04D02-2E7E-D24E-B94F-EA9049B0A330}"/>
              </a:ext>
            </a:extLst>
          </p:cNvPr>
          <p:cNvCxnSpPr/>
          <p:nvPr/>
        </p:nvCxnSpPr>
        <p:spPr>
          <a:xfrm>
            <a:off x="9471094" y="2971114"/>
            <a:ext cx="0" cy="309716"/>
          </a:xfrm>
          <a:prstGeom prst="line">
            <a:avLst/>
          </a:prstGeom>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1E7BE0C1-4FDC-274A-A975-910B6CD02F5F}"/>
              </a:ext>
            </a:extLst>
          </p:cNvPr>
          <p:cNvSpPr txBox="1"/>
          <p:nvPr/>
        </p:nvSpPr>
        <p:spPr>
          <a:xfrm>
            <a:off x="564386" y="3429000"/>
            <a:ext cx="1423041" cy="1554272"/>
          </a:xfrm>
          <a:prstGeom prst="rect">
            <a:avLst/>
          </a:prstGeom>
          <a:noFill/>
        </p:spPr>
        <p:txBody>
          <a:bodyPr wrap="square" rtlCol="0">
            <a:spAutoFit/>
          </a:bodyPr>
          <a:lstStyle/>
          <a:p>
            <a:pPr algn="ctr"/>
            <a:r>
              <a:rPr lang="en-US" sz="1500" b="1" dirty="0">
                <a:latin typeface="Garamond" panose="02020404030301010803" pitchFamily="18" charset="0"/>
              </a:rPr>
              <a:t>12:00 am</a:t>
            </a:r>
          </a:p>
          <a:p>
            <a:pPr algn="ctr"/>
            <a:r>
              <a:rPr lang="en-US" sz="1500" dirty="0">
                <a:latin typeface="Garamond" panose="02020404030301010803" pitchFamily="18" charset="0"/>
              </a:rPr>
              <a:t>Transfer Begins</a:t>
            </a:r>
          </a:p>
          <a:p>
            <a:endParaRPr lang="en-US" sz="1300" dirty="0">
              <a:latin typeface="Garamond" panose="02020404030301010803" pitchFamily="18" charset="0"/>
            </a:endParaRPr>
          </a:p>
          <a:p>
            <a:r>
              <a:rPr lang="en-US" sz="1300" dirty="0">
                <a:latin typeface="Garamond" panose="02020404030301010803" pitchFamily="18" charset="0"/>
              </a:rPr>
              <a:t>COs arrive at person’s cell and tell them to pack up</a:t>
            </a:r>
          </a:p>
        </p:txBody>
      </p:sp>
      <p:sp>
        <p:nvSpPr>
          <p:cNvPr id="15" name="TextBox 14">
            <a:extLst>
              <a:ext uri="{FF2B5EF4-FFF2-40B4-BE49-F238E27FC236}">
                <a16:creationId xmlns:a16="http://schemas.microsoft.com/office/drawing/2014/main" id="{990BDFA2-326C-894B-AB17-350CC7AE5F2E}"/>
              </a:ext>
            </a:extLst>
          </p:cNvPr>
          <p:cNvSpPr txBox="1"/>
          <p:nvPr/>
        </p:nvSpPr>
        <p:spPr>
          <a:xfrm>
            <a:off x="1690343" y="1216788"/>
            <a:ext cx="2009384" cy="1754326"/>
          </a:xfrm>
          <a:prstGeom prst="rect">
            <a:avLst/>
          </a:prstGeom>
          <a:noFill/>
        </p:spPr>
        <p:txBody>
          <a:bodyPr wrap="square" rtlCol="0">
            <a:spAutoFit/>
          </a:bodyPr>
          <a:lstStyle/>
          <a:p>
            <a:r>
              <a:rPr lang="en-US" sz="1500" b="1" dirty="0">
                <a:latin typeface="Garamond" panose="02020404030301010803" pitchFamily="18" charset="0"/>
              </a:rPr>
              <a:t>~1:00 am</a:t>
            </a:r>
          </a:p>
          <a:p>
            <a:r>
              <a:rPr lang="en-US" sz="1500" dirty="0">
                <a:latin typeface="Garamond" panose="02020404030301010803" pitchFamily="18" charset="0"/>
              </a:rPr>
              <a:t>Waiting Area in Prison 1</a:t>
            </a:r>
          </a:p>
          <a:p>
            <a:endParaRPr lang="en-US" sz="1300" dirty="0">
              <a:latin typeface="Garamond" panose="02020404030301010803" pitchFamily="18" charset="0"/>
            </a:endParaRPr>
          </a:p>
          <a:p>
            <a:r>
              <a:rPr lang="en-US" sz="1300" dirty="0">
                <a:latin typeface="Garamond" panose="02020404030301010803" pitchFamily="18" charset="0"/>
              </a:rPr>
              <a:t>Once packed up, the person is brought to a holding cell to wait to board the bus. Usually their stuff is taken and checked. </a:t>
            </a:r>
          </a:p>
        </p:txBody>
      </p:sp>
      <p:sp>
        <p:nvSpPr>
          <p:cNvPr id="16" name="TextBox 15">
            <a:extLst>
              <a:ext uri="{FF2B5EF4-FFF2-40B4-BE49-F238E27FC236}">
                <a16:creationId xmlns:a16="http://schemas.microsoft.com/office/drawing/2014/main" id="{B235480A-558B-0F46-9012-9F52A3A9D716}"/>
              </a:ext>
            </a:extLst>
          </p:cNvPr>
          <p:cNvSpPr txBox="1"/>
          <p:nvPr/>
        </p:nvSpPr>
        <p:spPr>
          <a:xfrm>
            <a:off x="3841551" y="2366243"/>
            <a:ext cx="1533833" cy="754053"/>
          </a:xfrm>
          <a:prstGeom prst="rect">
            <a:avLst/>
          </a:prstGeom>
          <a:noFill/>
        </p:spPr>
        <p:txBody>
          <a:bodyPr wrap="square" rtlCol="0">
            <a:spAutoFit/>
          </a:bodyPr>
          <a:lstStyle/>
          <a:p>
            <a:pPr algn="ctr"/>
            <a:r>
              <a:rPr lang="en-US" sz="1500" b="1" dirty="0">
                <a:latin typeface="Garamond" panose="02020404030301010803" pitchFamily="18" charset="0"/>
              </a:rPr>
              <a:t>~4:00 am</a:t>
            </a:r>
          </a:p>
          <a:p>
            <a:pPr algn="ctr"/>
            <a:r>
              <a:rPr lang="en-US" sz="1500" dirty="0">
                <a:latin typeface="Garamond" panose="02020404030301010803" pitchFamily="18" charset="0"/>
              </a:rPr>
              <a:t>Boarding the Bus</a:t>
            </a:r>
          </a:p>
          <a:p>
            <a:endParaRPr lang="en-US" sz="1300" dirty="0">
              <a:latin typeface="Garamond" panose="02020404030301010803" pitchFamily="18" charset="0"/>
            </a:endParaRPr>
          </a:p>
        </p:txBody>
      </p:sp>
      <p:sp>
        <p:nvSpPr>
          <p:cNvPr id="17" name="TextBox 16">
            <a:extLst>
              <a:ext uri="{FF2B5EF4-FFF2-40B4-BE49-F238E27FC236}">
                <a16:creationId xmlns:a16="http://schemas.microsoft.com/office/drawing/2014/main" id="{A6DB8704-3B1A-F442-A00C-CB532A28BF1D}"/>
              </a:ext>
            </a:extLst>
          </p:cNvPr>
          <p:cNvSpPr txBox="1"/>
          <p:nvPr/>
        </p:nvSpPr>
        <p:spPr>
          <a:xfrm>
            <a:off x="7051042" y="1200165"/>
            <a:ext cx="1533833" cy="1754326"/>
          </a:xfrm>
          <a:prstGeom prst="rect">
            <a:avLst/>
          </a:prstGeom>
          <a:noFill/>
        </p:spPr>
        <p:txBody>
          <a:bodyPr wrap="square" rtlCol="0">
            <a:spAutoFit/>
          </a:bodyPr>
          <a:lstStyle/>
          <a:p>
            <a:pPr algn="ctr"/>
            <a:r>
              <a:rPr lang="en-US" sz="1500" b="1" dirty="0">
                <a:latin typeface="Garamond" panose="02020404030301010803" pitchFamily="18" charset="0"/>
              </a:rPr>
              <a:t>~2:00 pm</a:t>
            </a:r>
          </a:p>
          <a:p>
            <a:pPr algn="ctr"/>
            <a:r>
              <a:rPr lang="en-US" sz="1500" dirty="0">
                <a:latin typeface="Garamond" panose="02020404030301010803" pitchFamily="18" charset="0"/>
              </a:rPr>
              <a:t>Arrive at Prison 2</a:t>
            </a:r>
          </a:p>
          <a:p>
            <a:pPr algn="ctr"/>
            <a:endParaRPr lang="en-US" sz="1300" dirty="0">
              <a:latin typeface="Garamond" panose="02020404030301010803" pitchFamily="18" charset="0"/>
            </a:endParaRPr>
          </a:p>
          <a:p>
            <a:pPr algn="ctr"/>
            <a:r>
              <a:rPr lang="en-US" sz="1300" dirty="0">
                <a:latin typeface="Garamond" panose="02020404030301010803" pitchFamily="18" charset="0"/>
              </a:rPr>
              <a:t>The bus arrives at its destination. People onboard wait while the bus is given a security check</a:t>
            </a:r>
          </a:p>
        </p:txBody>
      </p:sp>
      <p:sp>
        <p:nvSpPr>
          <p:cNvPr id="18" name="TextBox 17">
            <a:extLst>
              <a:ext uri="{FF2B5EF4-FFF2-40B4-BE49-F238E27FC236}">
                <a16:creationId xmlns:a16="http://schemas.microsoft.com/office/drawing/2014/main" id="{E6EBC48B-8C2C-6446-8563-EF4C4AF2F4B1}"/>
              </a:ext>
            </a:extLst>
          </p:cNvPr>
          <p:cNvSpPr txBox="1"/>
          <p:nvPr/>
        </p:nvSpPr>
        <p:spPr>
          <a:xfrm>
            <a:off x="7845012" y="3315169"/>
            <a:ext cx="1679002" cy="1785104"/>
          </a:xfrm>
          <a:prstGeom prst="rect">
            <a:avLst/>
          </a:prstGeom>
          <a:noFill/>
        </p:spPr>
        <p:txBody>
          <a:bodyPr wrap="square" rtlCol="0">
            <a:spAutoFit/>
          </a:bodyPr>
          <a:lstStyle/>
          <a:p>
            <a:pPr algn="ctr"/>
            <a:r>
              <a:rPr lang="en-US" sz="1500" b="1" dirty="0">
                <a:latin typeface="Garamond" panose="02020404030301010803" pitchFamily="18" charset="0"/>
              </a:rPr>
              <a:t>~?? pm</a:t>
            </a:r>
          </a:p>
          <a:p>
            <a:pPr algn="ctr"/>
            <a:r>
              <a:rPr lang="en-US" sz="1500" dirty="0">
                <a:latin typeface="Garamond" panose="02020404030301010803" pitchFamily="18" charset="0"/>
              </a:rPr>
              <a:t>Waiting Area in Prison 2</a:t>
            </a:r>
          </a:p>
          <a:p>
            <a:endParaRPr lang="en-US" sz="1300" dirty="0">
              <a:latin typeface="Garamond" panose="02020404030301010803" pitchFamily="18" charset="0"/>
            </a:endParaRPr>
          </a:p>
          <a:p>
            <a:r>
              <a:rPr lang="en-US" sz="1300" dirty="0">
                <a:latin typeface="Garamond" panose="02020404030301010803" pitchFamily="18" charset="0"/>
              </a:rPr>
              <a:t>The bus’s passengers disembark. They often wait before going through security. </a:t>
            </a:r>
          </a:p>
        </p:txBody>
      </p:sp>
      <p:sp>
        <p:nvSpPr>
          <p:cNvPr id="19" name="TextBox 18">
            <a:extLst>
              <a:ext uri="{FF2B5EF4-FFF2-40B4-BE49-F238E27FC236}">
                <a16:creationId xmlns:a16="http://schemas.microsoft.com/office/drawing/2014/main" id="{35F7C840-3B7A-CA47-AFF7-55F0FB953BC0}"/>
              </a:ext>
            </a:extLst>
          </p:cNvPr>
          <p:cNvSpPr txBox="1"/>
          <p:nvPr/>
        </p:nvSpPr>
        <p:spPr>
          <a:xfrm>
            <a:off x="8811826" y="1374268"/>
            <a:ext cx="1613395" cy="1554272"/>
          </a:xfrm>
          <a:prstGeom prst="rect">
            <a:avLst/>
          </a:prstGeom>
          <a:noFill/>
        </p:spPr>
        <p:txBody>
          <a:bodyPr wrap="square" rtlCol="0">
            <a:spAutoFit/>
          </a:bodyPr>
          <a:lstStyle/>
          <a:p>
            <a:pPr algn="ctr"/>
            <a:r>
              <a:rPr lang="en-US" sz="1500" b="1" dirty="0">
                <a:latin typeface="Garamond" panose="02020404030301010803" pitchFamily="18" charset="0"/>
              </a:rPr>
              <a:t>~?? pm</a:t>
            </a:r>
          </a:p>
          <a:p>
            <a:pPr algn="ctr"/>
            <a:r>
              <a:rPr lang="en-US" sz="1500" dirty="0">
                <a:latin typeface="Garamond" panose="02020404030301010803" pitchFamily="18" charset="0"/>
              </a:rPr>
              <a:t>Security Check #2</a:t>
            </a:r>
          </a:p>
          <a:p>
            <a:endParaRPr lang="en-US" sz="1300" dirty="0">
              <a:latin typeface="Garamond" panose="02020404030301010803" pitchFamily="18" charset="0"/>
            </a:endParaRPr>
          </a:p>
          <a:p>
            <a:r>
              <a:rPr lang="en-US" sz="1300" dirty="0">
                <a:latin typeface="Garamond" panose="02020404030301010803" pitchFamily="18" charset="0"/>
              </a:rPr>
              <a:t>People are strip-searched and go through intake into the new facility</a:t>
            </a:r>
          </a:p>
        </p:txBody>
      </p:sp>
      <p:cxnSp>
        <p:nvCxnSpPr>
          <p:cNvPr id="20" name="Straight Connector 19">
            <a:extLst>
              <a:ext uri="{FF2B5EF4-FFF2-40B4-BE49-F238E27FC236}">
                <a16:creationId xmlns:a16="http://schemas.microsoft.com/office/drawing/2014/main" id="{BF953F6C-6047-FD4E-88A8-AF524F5DDFFD}"/>
              </a:ext>
            </a:extLst>
          </p:cNvPr>
          <p:cNvCxnSpPr>
            <a:cxnSpLocks/>
          </p:cNvCxnSpPr>
          <p:nvPr/>
        </p:nvCxnSpPr>
        <p:spPr>
          <a:xfrm>
            <a:off x="3473416" y="2964426"/>
            <a:ext cx="0" cy="309716"/>
          </a:xfrm>
          <a:prstGeom prst="line">
            <a:avLst/>
          </a:prstGeom>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7F926FBA-CA12-714B-9D78-C5D7333D4A07}"/>
              </a:ext>
            </a:extLst>
          </p:cNvPr>
          <p:cNvSpPr txBox="1"/>
          <p:nvPr/>
        </p:nvSpPr>
        <p:spPr>
          <a:xfrm>
            <a:off x="2695035" y="3291275"/>
            <a:ext cx="1533833" cy="1585049"/>
          </a:xfrm>
          <a:prstGeom prst="rect">
            <a:avLst/>
          </a:prstGeom>
          <a:noFill/>
        </p:spPr>
        <p:txBody>
          <a:bodyPr wrap="square" rtlCol="0">
            <a:spAutoFit/>
          </a:bodyPr>
          <a:lstStyle/>
          <a:p>
            <a:pPr algn="ctr"/>
            <a:r>
              <a:rPr lang="en-US" sz="1500" b="1" dirty="0">
                <a:latin typeface="Garamond" panose="02020404030301010803" pitchFamily="18" charset="0"/>
              </a:rPr>
              <a:t>~?? am</a:t>
            </a:r>
          </a:p>
          <a:p>
            <a:pPr algn="ctr"/>
            <a:r>
              <a:rPr lang="en-US" sz="1500" dirty="0">
                <a:latin typeface="Garamond" panose="02020404030301010803" pitchFamily="18" charset="0"/>
              </a:rPr>
              <a:t>Security Check #1</a:t>
            </a:r>
          </a:p>
          <a:p>
            <a:endParaRPr lang="en-US" sz="1300" dirty="0">
              <a:latin typeface="Garamond" panose="02020404030301010803" pitchFamily="18" charset="0"/>
            </a:endParaRPr>
          </a:p>
          <a:p>
            <a:r>
              <a:rPr lang="en-US" sz="1300" dirty="0">
                <a:latin typeface="Garamond" panose="02020404030301010803" pitchFamily="18" charset="0"/>
              </a:rPr>
              <a:t>People are searched before they board the bus</a:t>
            </a:r>
          </a:p>
        </p:txBody>
      </p:sp>
      <p:cxnSp>
        <p:nvCxnSpPr>
          <p:cNvPr id="22" name="Straight Connector 21">
            <a:extLst>
              <a:ext uri="{FF2B5EF4-FFF2-40B4-BE49-F238E27FC236}">
                <a16:creationId xmlns:a16="http://schemas.microsoft.com/office/drawing/2014/main" id="{8CA4B8AF-7102-0440-AD20-381DE6D7C61B}"/>
              </a:ext>
            </a:extLst>
          </p:cNvPr>
          <p:cNvCxnSpPr>
            <a:cxnSpLocks/>
          </p:cNvCxnSpPr>
          <p:nvPr/>
        </p:nvCxnSpPr>
        <p:spPr>
          <a:xfrm>
            <a:off x="6096000" y="2931099"/>
            <a:ext cx="0" cy="309716"/>
          </a:xfrm>
          <a:prstGeom prst="line">
            <a:avLst/>
          </a:prstGeom>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0039BB5A-FC82-D548-97BC-17B78D7C776F}"/>
              </a:ext>
            </a:extLst>
          </p:cNvPr>
          <p:cNvSpPr txBox="1"/>
          <p:nvPr/>
        </p:nvSpPr>
        <p:spPr>
          <a:xfrm>
            <a:off x="5195688" y="3315169"/>
            <a:ext cx="1800624" cy="1754326"/>
          </a:xfrm>
          <a:prstGeom prst="rect">
            <a:avLst/>
          </a:prstGeom>
          <a:noFill/>
        </p:spPr>
        <p:txBody>
          <a:bodyPr wrap="square" rtlCol="0">
            <a:spAutoFit/>
          </a:bodyPr>
          <a:lstStyle/>
          <a:p>
            <a:pPr algn="ctr"/>
            <a:r>
              <a:rPr lang="en-US" sz="1500" b="1" dirty="0">
                <a:latin typeface="Garamond" panose="02020404030301010803" pitchFamily="18" charset="0"/>
              </a:rPr>
              <a:t>e.g. 10 am</a:t>
            </a:r>
          </a:p>
          <a:p>
            <a:pPr algn="ctr"/>
            <a:r>
              <a:rPr lang="en-US" sz="1500" dirty="0">
                <a:latin typeface="Garamond" panose="02020404030301010803" pitchFamily="18" charset="0"/>
              </a:rPr>
              <a:t>Stops</a:t>
            </a:r>
          </a:p>
          <a:p>
            <a:endParaRPr lang="en-US" sz="1300" dirty="0">
              <a:latin typeface="Garamond" panose="02020404030301010803" pitchFamily="18" charset="0"/>
            </a:endParaRPr>
          </a:p>
          <a:p>
            <a:r>
              <a:rPr lang="en-US" sz="1300" dirty="0">
                <a:latin typeface="Garamond" panose="02020404030301010803" pitchFamily="18" charset="0"/>
              </a:rPr>
              <a:t>The bus might stop to pick up passengers, drop people off, or for COs to go to the bathroom or get food</a:t>
            </a:r>
          </a:p>
        </p:txBody>
      </p:sp>
      <p:sp>
        <p:nvSpPr>
          <p:cNvPr id="24" name="TextBox 23">
            <a:extLst>
              <a:ext uri="{FF2B5EF4-FFF2-40B4-BE49-F238E27FC236}">
                <a16:creationId xmlns:a16="http://schemas.microsoft.com/office/drawing/2014/main" id="{A7C5810C-D6E9-7749-8875-2DF121003F73}"/>
              </a:ext>
            </a:extLst>
          </p:cNvPr>
          <p:cNvSpPr txBox="1"/>
          <p:nvPr/>
        </p:nvSpPr>
        <p:spPr>
          <a:xfrm>
            <a:off x="9757944" y="3320715"/>
            <a:ext cx="1533833" cy="2185214"/>
          </a:xfrm>
          <a:prstGeom prst="rect">
            <a:avLst/>
          </a:prstGeom>
          <a:noFill/>
        </p:spPr>
        <p:txBody>
          <a:bodyPr wrap="square" rtlCol="0">
            <a:spAutoFit/>
          </a:bodyPr>
          <a:lstStyle/>
          <a:p>
            <a:pPr algn="ctr"/>
            <a:r>
              <a:rPr lang="en-US" sz="1500" b="1" dirty="0">
                <a:latin typeface="Garamond" panose="02020404030301010803" pitchFamily="18" charset="0"/>
              </a:rPr>
              <a:t>~4 pm</a:t>
            </a:r>
          </a:p>
          <a:p>
            <a:pPr algn="ctr"/>
            <a:r>
              <a:rPr lang="en-US" sz="1500" dirty="0">
                <a:latin typeface="Garamond" panose="02020404030301010803" pitchFamily="18" charset="0"/>
              </a:rPr>
              <a:t>Begin Orientation at Prison 2</a:t>
            </a:r>
          </a:p>
          <a:p>
            <a:endParaRPr lang="en-US" sz="1300" dirty="0">
              <a:latin typeface="Garamond" panose="02020404030301010803" pitchFamily="18" charset="0"/>
            </a:endParaRPr>
          </a:p>
          <a:p>
            <a:r>
              <a:rPr lang="en-US" sz="1300" dirty="0">
                <a:latin typeface="Garamond" panose="02020404030301010803" pitchFamily="18" charset="0"/>
              </a:rPr>
              <a:t>People begin the orientation to a new prison. Usually they are not in the general population for a period of time. </a:t>
            </a:r>
          </a:p>
        </p:txBody>
      </p:sp>
      <p:cxnSp>
        <p:nvCxnSpPr>
          <p:cNvPr id="25" name="Straight Connector 24">
            <a:extLst>
              <a:ext uri="{FF2B5EF4-FFF2-40B4-BE49-F238E27FC236}">
                <a16:creationId xmlns:a16="http://schemas.microsoft.com/office/drawing/2014/main" id="{4DBCB4F8-A0C7-BB4D-8012-6D9CCEE0DEDE}"/>
              </a:ext>
            </a:extLst>
          </p:cNvPr>
          <p:cNvCxnSpPr/>
          <p:nvPr/>
        </p:nvCxnSpPr>
        <p:spPr>
          <a:xfrm>
            <a:off x="10524860" y="2931099"/>
            <a:ext cx="0" cy="309716"/>
          </a:xfrm>
          <a:prstGeom prst="line">
            <a:avLst/>
          </a:prstGeom>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A3A69766-5D1A-4948-967F-F8FAAAE63C83}"/>
              </a:ext>
            </a:extLst>
          </p:cNvPr>
          <p:cNvSpPr txBox="1"/>
          <p:nvPr/>
        </p:nvSpPr>
        <p:spPr>
          <a:xfrm>
            <a:off x="564386" y="437488"/>
            <a:ext cx="6146125" cy="553998"/>
          </a:xfrm>
          <a:prstGeom prst="rect">
            <a:avLst/>
          </a:prstGeom>
          <a:noFill/>
        </p:spPr>
        <p:txBody>
          <a:bodyPr wrap="square" rtlCol="0">
            <a:spAutoFit/>
          </a:bodyPr>
          <a:lstStyle/>
          <a:p>
            <a:r>
              <a:rPr lang="en-US" sz="3000" dirty="0">
                <a:latin typeface="Garamond" panose="02020404030301010803" pitchFamily="18" charset="0"/>
              </a:rPr>
              <a:t>Rough Timeline of a Transfer</a:t>
            </a:r>
          </a:p>
        </p:txBody>
      </p:sp>
    </p:spTree>
    <p:extLst>
      <p:ext uri="{BB962C8B-B14F-4D97-AF65-F5344CB8AC3E}">
        <p14:creationId xmlns:p14="http://schemas.microsoft.com/office/powerpoint/2010/main" val="2915251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458BA-B57F-AB4E-BC9A-2397A6198216}"/>
              </a:ext>
            </a:extLst>
          </p:cNvPr>
          <p:cNvPicPr>
            <a:picLocks noChangeAspect="1"/>
          </p:cNvPicPr>
          <p:nvPr/>
        </p:nvPicPr>
        <p:blipFill>
          <a:blip r:embed="rId3">
            <a:alphaModFix amt="35000"/>
          </a:blip>
          <a:stretch>
            <a:fillRect/>
          </a:stretch>
        </p:blipFill>
        <p:spPr>
          <a:xfrm>
            <a:off x="0" y="-1143000"/>
            <a:ext cx="12192000" cy="9144000"/>
          </a:xfrm>
          <a:prstGeom prst="rect">
            <a:avLst/>
          </a:prstGeom>
        </p:spPr>
      </p:pic>
      <p:sp>
        <p:nvSpPr>
          <p:cNvPr id="7" name="TextBox 6">
            <a:extLst>
              <a:ext uri="{FF2B5EF4-FFF2-40B4-BE49-F238E27FC236}">
                <a16:creationId xmlns:a16="http://schemas.microsoft.com/office/drawing/2014/main" id="{DE66CA63-DA40-0343-A28C-529759FB6189}"/>
              </a:ext>
            </a:extLst>
          </p:cNvPr>
          <p:cNvSpPr txBox="1"/>
          <p:nvPr/>
        </p:nvSpPr>
        <p:spPr>
          <a:xfrm>
            <a:off x="7535333" y="6318501"/>
            <a:ext cx="4504267" cy="276999"/>
          </a:xfrm>
          <a:prstGeom prst="rect">
            <a:avLst/>
          </a:prstGeom>
          <a:noFill/>
        </p:spPr>
        <p:txBody>
          <a:bodyPr wrap="square" rtlCol="0">
            <a:spAutoFit/>
          </a:bodyPr>
          <a:lstStyle/>
          <a:p>
            <a:r>
              <a:rPr lang="en-US" sz="1200" dirty="0">
                <a:latin typeface="Garamond" panose="02020404030301010803" pitchFamily="18" charset="0"/>
              </a:rPr>
              <a:t>Photo Credit: Curtain, Melvin Edwards (1969), photo by author 11/2018</a:t>
            </a:r>
          </a:p>
        </p:txBody>
      </p:sp>
      <p:sp>
        <p:nvSpPr>
          <p:cNvPr id="2" name="TextBox 1">
            <a:extLst>
              <a:ext uri="{FF2B5EF4-FFF2-40B4-BE49-F238E27FC236}">
                <a16:creationId xmlns:a16="http://schemas.microsoft.com/office/drawing/2014/main" id="{E69E3DA5-4F35-6C4B-BED5-1C183BE77F5F}"/>
              </a:ext>
            </a:extLst>
          </p:cNvPr>
          <p:cNvSpPr txBox="1"/>
          <p:nvPr/>
        </p:nvSpPr>
        <p:spPr>
          <a:xfrm>
            <a:off x="533400" y="696443"/>
            <a:ext cx="11125200" cy="3785652"/>
          </a:xfrm>
          <a:prstGeom prst="rect">
            <a:avLst/>
          </a:prstGeom>
          <a:noFill/>
        </p:spPr>
        <p:txBody>
          <a:bodyPr wrap="square" rtlCol="0">
            <a:spAutoFit/>
          </a:bodyPr>
          <a:lstStyle/>
          <a:p>
            <a:r>
              <a:rPr lang="en-US" sz="4000" dirty="0">
                <a:latin typeface="Garamond" panose="02020404030301010803" pitchFamily="18" charset="0"/>
              </a:rPr>
              <a:t>“You know, these officers are not in a rush to get to their location, because it's overtime for them. The longer they're on the road, the more hours they can log in…they're making all these stops”</a:t>
            </a:r>
          </a:p>
          <a:p>
            <a:endParaRPr lang="en-US" sz="4000" dirty="0">
              <a:latin typeface="Garamond" panose="02020404030301010803" pitchFamily="18" charset="0"/>
            </a:endParaRPr>
          </a:p>
          <a:p>
            <a:r>
              <a:rPr lang="en-US" sz="4000" dirty="0">
                <a:latin typeface="Garamond" panose="02020404030301010803" pitchFamily="18" charset="0"/>
              </a:rPr>
              <a:t>-- Lamar</a:t>
            </a:r>
          </a:p>
        </p:txBody>
      </p:sp>
    </p:spTree>
    <p:extLst>
      <p:ext uri="{BB962C8B-B14F-4D97-AF65-F5344CB8AC3E}">
        <p14:creationId xmlns:p14="http://schemas.microsoft.com/office/powerpoint/2010/main" val="4136384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458BA-B57F-AB4E-BC9A-2397A6198216}"/>
              </a:ext>
            </a:extLst>
          </p:cNvPr>
          <p:cNvPicPr>
            <a:picLocks noChangeAspect="1"/>
          </p:cNvPicPr>
          <p:nvPr/>
        </p:nvPicPr>
        <p:blipFill>
          <a:blip r:embed="rId3">
            <a:alphaModFix amt="35000"/>
          </a:blip>
          <a:stretch>
            <a:fillRect/>
          </a:stretch>
        </p:blipFill>
        <p:spPr>
          <a:xfrm>
            <a:off x="0" y="-1143000"/>
            <a:ext cx="12192000" cy="9144000"/>
          </a:xfrm>
          <a:prstGeom prst="rect">
            <a:avLst/>
          </a:prstGeom>
        </p:spPr>
      </p:pic>
      <p:sp>
        <p:nvSpPr>
          <p:cNvPr id="7" name="TextBox 6">
            <a:extLst>
              <a:ext uri="{FF2B5EF4-FFF2-40B4-BE49-F238E27FC236}">
                <a16:creationId xmlns:a16="http://schemas.microsoft.com/office/drawing/2014/main" id="{DE66CA63-DA40-0343-A28C-529759FB6189}"/>
              </a:ext>
            </a:extLst>
          </p:cNvPr>
          <p:cNvSpPr txBox="1"/>
          <p:nvPr/>
        </p:nvSpPr>
        <p:spPr>
          <a:xfrm>
            <a:off x="7535333" y="6318501"/>
            <a:ext cx="4504267" cy="276999"/>
          </a:xfrm>
          <a:prstGeom prst="rect">
            <a:avLst/>
          </a:prstGeom>
          <a:noFill/>
        </p:spPr>
        <p:txBody>
          <a:bodyPr wrap="square" rtlCol="0">
            <a:spAutoFit/>
          </a:bodyPr>
          <a:lstStyle/>
          <a:p>
            <a:r>
              <a:rPr lang="en-US" sz="1200" dirty="0">
                <a:latin typeface="Garamond" panose="02020404030301010803" pitchFamily="18" charset="0"/>
              </a:rPr>
              <a:t>Photo Credit: Curtain, Melvin Edwards (1969), photo by author 11/2018</a:t>
            </a:r>
          </a:p>
        </p:txBody>
      </p:sp>
      <p:sp>
        <p:nvSpPr>
          <p:cNvPr id="2" name="TextBox 1">
            <a:extLst>
              <a:ext uri="{FF2B5EF4-FFF2-40B4-BE49-F238E27FC236}">
                <a16:creationId xmlns:a16="http://schemas.microsoft.com/office/drawing/2014/main" id="{E69E3DA5-4F35-6C4B-BED5-1C183BE77F5F}"/>
              </a:ext>
            </a:extLst>
          </p:cNvPr>
          <p:cNvSpPr txBox="1"/>
          <p:nvPr/>
        </p:nvSpPr>
        <p:spPr>
          <a:xfrm>
            <a:off x="533400" y="696443"/>
            <a:ext cx="11125200" cy="707886"/>
          </a:xfrm>
          <a:prstGeom prst="rect">
            <a:avLst/>
          </a:prstGeom>
          <a:noFill/>
        </p:spPr>
        <p:txBody>
          <a:bodyPr wrap="square" rtlCol="0">
            <a:spAutoFit/>
          </a:bodyPr>
          <a:lstStyle/>
          <a:p>
            <a:pPr algn="ctr"/>
            <a:r>
              <a:rPr lang="en-US" sz="4000" b="1" dirty="0">
                <a:latin typeface="Garamond" panose="02020404030301010803" pitchFamily="18" charset="0"/>
              </a:rPr>
              <a:t>‘just-in-time’ vs. ‘no-time’</a:t>
            </a:r>
          </a:p>
        </p:txBody>
      </p:sp>
      <p:sp>
        <p:nvSpPr>
          <p:cNvPr id="4" name="Rectangle 3">
            <a:extLst>
              <a:ext uri="{FF2B5EF4-FFF2-40B4-BE49-F238E27FC236}">
                <a16:creationId xmlns:a16="http://schemas.microsoft.com/office/drawing/2014/main" id="{890EB904-07A6-EF48-A1B7-C3330D970A1C}"/>
              </a:ext>
            </a:extLst>
          </p:cNvPr>
          <p:cNvSpPr/>
          <p:nvPr/>
        </p:nvSpPr>
        <p:spPr>
          <a:xfrm>
            <a:off x="3174014" y="2043443"/>
            <a:ext cx="6613452" cy="2400657"/>
          </a:xfrm>
          <a:prstGeom prst="rect">
            <a:avLst/>
          </a:prstGeom>
        </p:spPr>
        <p:txBody>
          <a:bodyPr wrap="square">
            <a:spAutoFit/>
          </a:bodyPr>
          <a:lstStyle/>
          <a:p>
            <a:r>
              <a:rPr lang="en-US" sz="2500" dirty="0">
                <a:latin typeface="Garamond" panose="02020404030301010803" pitchFamily="18" charset="0"/>
                <a:ea typeface="Calibri" panose="020F0502020204030204" pitchFamily="34" charset="0"/>
              </a:rPr>
              <a:t>Logistics: </a:t>
            </a:r>
          </a:p>
          <a:p>
            <a:pPr marL="342900" indent="-342900">
              <a:buFontTx/>
              <a:buChar char="-"/>
            </a:pPr>
            <a:r>
              <a:rPr lang="en-US" sz="2500" dirty="0">
                <a:latin typeface="Garamond" panose="02020404030301010803" pitchFamily="18" charset="0"/>
                <a:ea typeface="Calibri" panose="020F0502020204030204" pitchFamily="34" charset="0"/>
              </a:rPr>
              <a:t>Connect prisons into a network</a:t>
            </a:r>
          </a:p>
          <a:p>
            <a:pPr marL="285750" indent="-285750">
              <a:buFontTx/>
              <a:buChar char="-"/>
            </a:pPr>
            <a:r>
              <a:rPr lang="en-US" sz="2500" dirty="0">
                <a:latin typeface="Garamond" panose="02020404030301010803" pitchFamily="18" charset="0"/>
                <a:ea typeface="Calibri" panose="020F0502020204030204" pitchFamily="34" charset="0"/>
              </a:rPr>
              <a:t>Are always already political</a:t>
            </a:r>
          </a:p>
          <a:p>
            <a:pPr marL="285750" indent="-285750">
              <a:buFontTx/>
              <a:buChar char="-"/>
            </a:pPr>
            <a:r>
              <a:rPr lang="en-US" sz="2500" dirty="0">
                <a:latin typeface="Garamond" panose="02020404030301010803" pitchFamily="18" charset="0"/>
                <a:ea typeface="Calibri" panose="020F0502020204030204" pitchFamily="34" charset="0"/>
              </a:rPr>
              <a:t>Attempt to produce non-human subjects</a:t>
            </a:r>
          </a:p>
          <a:p>
            <a:endParaRPr lang="en-US" sz="2500" dirty="0">
              <a:latin typeface="Garamond" panose="02020404030301010803" pitchFamily="18" charset="0"/>
            </a:endParaRPr>
          </a:p>
          <a:p>
            <a:r>
              <a:rPr lang="en-US" sz="2500" dirty="0">
                <a:latin typeface="Garamond" panose="02020404030301010803" pitchFamily="18" charset="0"/>
              </a:rPr>
              <a:t>BUT, operate under different temporal logics </a:t>
            </a:r>
          </a:p>
        </p:txBody>
      </p:sp>
    </p:spTree>
    <p:extLst>
      <p:ext uri="{BB962C8B-B14F-4D97-AF65-F5344CB8AC3E}">
        <p14:creationId xmlns:p14="http://schemas.microsoft.com/office/powerpoint/2010/main" val="865945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47D210-9E1B-AF42-9BDD-04225C50005B}"/>
              </a:ext>
            </a:extLst>
          </p:cNvPr>
          <p:cNvPicPr>
            <a:picLocks noChangeAspect="1"/>
          </p:cNvPicPr>
          <p:nvPr/>
        </p:nvPicPr>
        <p:blipFill>
          <a:blip r:embed="rId3">
            <a:alphaModFix amt="70000"/>
          </a:blip>
          <a:stretch>
            <a:fillRect/>
          </a:stretch>
        </p:blipFill>
        <p:spPr>
          <a:xfrm>
            <a:off x="-118533" y="-1"/>
            <a:ext cx="12496799" cy="6923671"/>
          </a:xfrm>
          <a:prstGeom prst="rect">
            <a:avLst/>
          </a:prstGeom>
        </p:spPr>
      </p:pic>
      <p:sp>
        <p:nvSpPr>
          <p:cNvPr id="2" name="Title 1">
            <a:extLst>
              <a:ext uri="{FF2B5EF4-FFF2-40B4-BE49-F238E27FC236}">
                <a16:creationId xmlns:a16="http://schemas.microsoft.com/office/drawing/2014/main" id="{33FCBC9E-B322-4A48-93B8-6E0CCD148193}"/>
              </a:ext>
            </a:extLst>
          </p:cNvPr>
          <p:cNvSpPr>
            <a:spLocks noGrp="1"/>
          </p:cNvSpPr>
          <p:nvPr>
            <p:ph type="title"/>
          </p:nvPr>
        </p:nvSpPr>
        <p:spPr>
          <a:xfrm>
            <a:off x="359229" y="783771"/>
            <a:ext cx="11299371" cy="5282093"/>
          </a:xfrm>
        </p:spPr>
        <p:txBody>
          <a:bodyPr>
            <a:normAutofit/>
          </a:bodyPr>
          <a:lstStyle/>
          <a:p>
            <a:pPr lvl="0">
              <a:lnSpc>
                <a:spcPct val="100000"/>
              </a:lnSpc>
              <a:spcBef>
                <a:spcPts val="0"/>
              </a:spcBef>
              <a:defRPr/>
            </a:pPr>
            <a:r>
              <a:rPr lang="en-US" dirty="0">
                <a:latin typeface="Garamond" panose="02020404030301010803" pitchFamily="18" charset="0"/>
              </a:rPr>
              <a:t>“In prison, the sky doesn't even look the same. Like in the prison and out now -- it's like no comparison, it looks completely different! </a:t>
            </a:r>
            <a:br>
              <a:rPr lang="en-US" dirty="0">
                <a:latin typeface="Garamond" panose="02020404030301010803" pitchFamily="18" charset="0"/>
              </a:rPr>
            </a:br>
            <a:br>
              <a:rPr lang="en-US" dirty="0">
                <a:latin typeface="Garamond" panose="02020404030301010803" pitchFamily="18" charset="0"/>
              </a:rPr>
            </a:br>
            <a:r>
              <a:rPr lang="en-US" dirty="0">
                <a:latin typeface="Garamond" panose="02020404030301010803" pitchFamily="18" charset="0"/>
              </a:rPr>
              <a:t>So, just to be out…you know, everybody is looking out the window” – Shaun (pseudonym)</a:t>
            </a:r>
          </a:p>
        </p:txBody>
      </p:sp>
      <p:sp>
        <p:nvSpPr>
          <p:cNvPr id="5" name="TextBox 4">
            <a:extLst>
              <a:ext uri="{FF2B5EF4-FFF2-40B4-BE49-F238E27FC236}">
                <a16:creationId xmlns:a16="http://schemas.microsoft.com/office/drawing/2014/main" id="{9083F79A-D34C-9245-961E-793B3B23AD70}"/>
              </a:ext>
            </a:extLst>
          </p:cNvPr>
          <p:cNvSpPr txBox="1"/>
          <p:nvPr/>
        </p:nvSpPr>
        <p:spPr>
          <a:xfrm>
            <a:off x="0" y="6581001"/>
            <a:ext cx="4334933" cy="276999"/>
          </a:xfrm>
          <a:prstGeom prst="rect">
            <a:avLst/>
          </a:prstGeom>
          <a:noFill/>
        </p:spPr>
        <p:txBody>
          <a:bodyPr wrap="square" rtlCol="0">
            <a:spAutoFit/>
          </a:bodyPr>
          <a:lstStyle/>
          <a:p>
            <a:r>
              <a:rPr lang="en-US" sz="1200" dirty="0">
                <a:latin typeface="Garamond" panose="02020404030301010803" pitchFamily="18" charset="0"/>
              </a:rPr>
              <a:t>Photo Credit: Wikipedia</a:t>
            </a:r>
          </a:p>
        </p:txBody>
      </p:sp>
    </p:spTree>
    <p:extLst>
      <p:ext uri="{BB962C8B-B14F-4D97-AF65-F5344CB8AC3E}">
        <p14:creationId xmlns:p14="http://schemas.microsoft.com/office/powerpoint/2010/main" val="2501624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47D210-9E1B-AF42-9BDD-04225C50005B}"/>
              </a:ext>
            </a:extLst>
          </p:cNvPr>
          <p:cNvPicPr>
            <a:picLocks noChangeAspect="1"/>
          </p:cNvPicPr>
          <p:nvPr/>
        </p:nvPicPr>
        <p:blipFill>
          <a:blip r:embed="rId3"/>
          <a:stretch>
            <a:fillRect/>
          </a:stretch>
        </p:blipFill>
        <p:spPr>
          <a:xfrm>
            <a:off x="-118533" y="-1"/>
            <a:ext cx="12496799" cy="6923671"/>
          </a:xfrm>
          <a:prstGeom prst="rect">
            <a:avLst/>
          </a:prstGeom>
        </p:spPr>
      </p:pic>
      <p:sp>
        <p:nvSpPr>
          <p:cNvPr id="2" name="Title 1">
            <a:extLst>
              <a:ext uri="{FF2B5EF4-FFF2-40B4-BE49-F238E27FC236}">
                <a16:creationId xmlns:a16="http://schemas.microsoft.com/office/drawing/2014/main" id="{33FCBC9E-B322-4A48-93B8-6E0CCD148193}"/>
              </a:ext>
            </a:extLst>
          </p:cNvPr>
          <p:cNvSpPr>
            <a:spLocks noGrp="1"/>
          </p:cNvSpPr>
          <p:nvPr>
            <p:ph type="title"/>
          </p:nvPr>
        </p:nvSpPr>
        <p:spPr>
          <a:xfrm>
            <a:off x="3541182" y="3461834"/>
            <a:ext cx="4451352" cy="2604030"/>
          </a:xfrm>
        </p:spPr>
        <p:txBody>
          <a:bodyPr>
            <a:normAutofit fontScale="90000"/>
          </a:bodyPr>
          <a:lstStyle/>
          <a:p>
            <a:pPr lvl="0">
              <a:lnSpc>
                <a:spcPct val="100000"/>
              </a:lnSpc>
              <a:spcBef>
                <a:spcPts val="0"/>
              </a:spcBef>
              <a:defRPr/>
            </a:pPr>
            <a:r>
              <a:rPr lang="en-US" dirty="0">
                <a:latin typeface="Garamond" panose="02020404030301010803" pitchFamily="18" charset="0"/>
              </a:rPr>
              <a:t>“Walls turned sideways are bridges” </a:t>
            </a:r>
            <a:br>
              <a:rPr lang="en-US" dirty="0">
                <a:latin typeface="Garamond" panose="02020404030301010803" pitchFamily="18" charset="0"/>
              </a:rPr>
            </a:br>
            <a:r>
              <a:rPr lang="en-US" dirty="0">
                <a:latin typeface="Garamond" panose="02020404030301010803" pitchFamily="18" charset="0"/>
              </a:rPr>
              <a:t>– Angela Davis</a:t>
            </a:r>
          </a:p>
        </p:txBody>
      </p:sp>
      <p:sp>
        <p:nvSpPr>
          <p:cNvPr id="5" name="TextBox 4">
            <a:extLst>
              <a:ext uri="{FF2B5EF4-FFF2-40B4-BE49-F238E27FC236}">
                <a16:creationId xmlns:a16="http://schemas.microsoft.com/office/drawing/2014/main" id="{9083F79A-D34C-9245-961E-793B3B23AD70}"/>
              </a:ext>
            </a:extLst>
          </p:cNvPr>
          <p:cNvSpPr txBox="1"/>
          <p:nvPr/>
        </p:nvSpPr>
        <p:spPr>
          <a:xfrm>
            <a:off x="0" y="6581001"/>
            <a:ext cx="4334933" cy="276999"/>
          </a:xfrm>
          <a:prstGeom prst="rect">
            <a:avLst/>
          </a:prstGeom>
          <a:noFill/>
        </p:spPr>
        <p:txBody>
          <a:bodyPr wrap="square" rtlCol="0">
            <a:spAutoFit/>
          </a:bodyPr>
          <a:lstStyle/>
          <a:p>
            <a:r>
              <a:rPr lang="en-US" sz="1200" dirty="0">
                <a:latin typeface="Garamond" panose="02020404030301010803" pitchFamily="18" charset="0"/>
              </a:rPr>
              <a:t>Photo Credit: Wikipedia</a:t>
            </a:r>
          </a:p>
        </p:txBody>
      </p:sp>
    </p:spTree>
    <p:extLst>
      <p:ext uri="{BB962C8B-B14F-4D97-AF65-F5344CB8AC3E}">
        <p14:creationId xmlns:p14="http://schemas.microsoft.com/office/powerpoint/2010/main" val="364478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47D210-9E1B-AF42-9BDD-04225C50005B}"/>
              </a:ext>
            </a:extLst>
          </p:cNvPr>
          <p:cNvPicPr>
            <a:picLocks noChangeAspect="1"/>
          </p:cNvPicPr>
          <p:nvPr/>
        </p:nvPicPr>
        <p:blipFill>
          <a:blip r:embed="rId3">
            <a:alphaModFix amt="70000"/>
          </a:blip>
          <a:stretch>
            <a:fillRect/>
          </a:stretch>
        </p:blipFill>
        <p:spPr>
          <a:xfrm>
            <a:off x="-118533" y="-1"/>
            <a:ext cx="12496799" cy="6923671"/>
          </a:xfrm>
          <a:prstGeom prst="rect">
            <a:avLst/>
          </a:prstGeom>
        </p:spPr>
      </p:pic>
      <p:sp>
        <p:nvSpPr>
          <p:cNvPr id="6" name="Content Placeholder 2">
            <a:extLst>
              <a:ext uri="{FF2B5EF4-FFF2-40B4-BE49-F238E27FC236}">
                <a16:creationId xmlns:a16="http://schemas.microsoft.com/office/drawing/2014/main" id="{8497A4E1-F59B-C24F-9B20-19858E447681}"/>
              </a:ext>
            </a:extLst>
          </p:cNvPr>
          <p:cNvSpPr>
            <a:spLocks noGrp="1"/>
          </p:cNvSpPr>
          <p:nvPr>
            <p:ph idx="1"/>
          </p:nvPr>
        </p:nvSpPr>
        <p:spPr>
          <a:xfrm>
            <a:off x="838198" y="4792132"/>
            <a:ext cx="10515600" cy="1203035"/>
          </a:xfrm>
        </p:spPr>
        <p:txBody>
          <a:bodyPr>
            <a:normAutofit/>
          </a:bodyPr>
          <a:lstStyle/>
          <a:p>
            <a:pPr marL="0" indent="0">
              <a:buNone/>
            </a:pPr>
            <a:r>
              <a:rPr lang="en-US" sz="2300" b="1" dirty="0">
                <a:latin typeface="Garamond" panose="02020404030301010803" pitchFamily="18" charset="0"/>
              </a:rPr>
              <a:t>Acknowledgements</a:t>
            </a:r>
            <a:r>
              <a:rPr lang="en-US" sz="2300" dirty="0">
                <a:latin typeface="Garamond" panose="02020404030301010803" pitchFamily="18" charset="0"/>
              </a:rPr>
              <a:t>: Dr. Asha Best, Dr. Patricia </a:t>
            </a:r>
            <a:r>
              <a:rPr lang="en-US" sz="2300" dirty="0" err="1">
                <a:latin typeface="Garamond" panose="02020404030301010803" pitchFamily="18" charset="0"/>
              </a:rPr>
              <a:t>Ewick</a:t>
            </a:r>
            <a:r>
              <a:rPr lang="en-US" sz="2300" dirty="0">
                <a:latin typeface="Garamond" panose="02020404030301010803" pitchFamily="18" charset="0"/>
              </a:rPr>
              <a:t>, the </a:t>
            </a:r>
            <a:r>
              <a:rPr lang="en-US" sz="2300" dirty="0" err="1">
                <a:latin typeface="Garamond" panose="02020404030301010803" pitchFamily="18" charset="0"/>
              </a:rPr>
              <a:t>Steinbrecher</a:t>
            </a:r>
            <a:r>
              <a:rPr lang="en-US" sz="2300" dirty="0">
                <a:latin typeface="Garamond" panose="02020404030301010803" pitchFamily="18" charset="0"/>
              </a:rPr>
              <a:t> Fellowship, the Peter </a:t>
            </a:r>
            <a:r>
              <a:rPr lang="en-US" sz="2300" dirty="0" err="1">
                <a:latin typeface="Garamond" panose="02020404030301010803" pitchFamily="18" charset="0"/>
              </a:rPr>
              <a:t>Condakes</a:t>
            </a:r>
            <a:r>
              <a:rPr lang="en-US" sz="2300" dirty="0">
                <a:latin typeface="Garamond" panose="02020404030301010803" pitchFamily="18" charset="0"/>
              </a:rPr>
              <a:t> Fellowship, Clark University Student Council, and every person, friend, and organizer who made this project possible and from whom I’ve learned so much. </a:t>
            </a:r>
          </a:p>
        </p:txBody>
      </p:sp>
      <p:sp>
        <p:nvSpPr>
          <p:cNvPr id="7" name="Title 1">
            <a:extLst>
              <a:ext uri="{FF2B5EF4-FFF2-40B4-BE49-F238E27FC236}">
                <a16:creationId xmlns:a16="http://schemas.microsoft.com/office/drawing/2014/main" id="{5F6558A3-C625-7448-B824-290CBC1FE2F2}"/>
              </a:ext>
            </a:extLst>
          </p:cNvPr>
          <p:cNvSpPr txBox="1">
            <a:spLocks/>
          </p:cNvSpPr>
          <p:nvPr/>
        </p:nvSpPr>
        <p:spPr>
          <a:xfrm>
            <a:off x="4491564" y="1733284"/>
            <a:ext cx="320886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Garamond" panose="02020404030301010803" pitchFamily="18" charset="0"/>
              </a:rPr>
              <a:t>Thank you!</a:t>
            </a:r>
          </a:p>
        </p:txBody>
      </p:sp>
    </p:spTree>
    <p:extLst>
      <p:ext uri="{BB962C8B-B14F-4D97-AF65-F5344CB8AC3E}">
        <p14:creationId xmlns:p14="http://schemas.microsoft.com/office/powerpoint/2010/main" val="17510583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972</TotalTime>
  <Words>1027</Words>
  <Application>Microsoft Macintosh PowerPoint</Application>
  <PresentationFormat>Widescreen</PresentationFormat>
  <Paragraphs>148</Paragraphs>
  <Slides>18</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Garamond</vt:lpstr>
      <vt:lpstr>Office Theme</vt:lpstr>
      <vt:lpstr>Coerced Mobilities and (Dis)location</vt:lpstr>
      <vt:lpstr>PowerPoint Presentation</vt:lpstr>
      <vt:lpstr>Transfers: Logistics &amp; Temporality</vt:lpstr>
      <vt:lpstr>PowerPoint Presentation</vt:lpstr>
      <vt:lpstr>PowerPoint Presentation</vt:lpstr>
      <vt:lpstr>PowerPoint Presentation</vt:lpstr>
      <vt:lpstr>Frequent &amp; Networked</vt:lpstr>
      <vt:lpstr>Transfer Logics</vt:lpstr>
      <vt:lpstr>Transfer Logics</vt:lpstr>
      <vt:lpstr>“They want to fill up that van, that bus, whatever they're sending to transport you.”</vt:lpstr>
      <vt:lpstr>PowerPoint Presentation</vt:lpstr>
      <vt:lpstr>PowerPoint Presentation</vt:lpstr>
      <vt:lpstr>PowerPoint Presentation</vt:lpstr>
      <vt:lpstr>PowerPoint Presentation</vt:lpstr>
      <vt:lpstr>PowerPoint Presentation</vt:lpstr>
      <vt:lpstr>“In prison, the sky doesn't even look the same. Like in the prison and out now -- it's like no comparison, it looks completely different!   So, just to be out…you know, everybody is looking out the window” – Shaun (pseudonym)</vt:lpstr>
      <vt:lpstr>“Walls turned sideways are bridges”  – Angela Davis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Coerced Mobilities and (Dis)location</dc:title>
  <dc:creator>Brooks, Iolanthe</dc:creator>
  <cp:lastModifiedBy>Brooks, Iolanthe</cp:lastModifiedBy>
  <cp:revision>58</cp:revision>
  <dcterms:created xsi:type="dcterms:W3CDTF">2018-11-17T20:47:14Z</dcterms:created>
  <dcterms:modified xsi:type="dcterms:W3CDTF">2018-12-03T15:25:35Z</dcterms:modified>
</cp:coreProperties>
</file>